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8" r:id="rId5"/>
    <p:sldId id="263" r:id="rId6"/>
    <p:sldId id="262" r:id="rId7"/>
    <p:sldId id="259" r:id="rId8"/>
    <p:sldId id="264"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85386-0B22-8C47-9CA3-192736C060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7AFE00-090D-45DB-DDE6-5733254D2F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1A0212-193C-DDA9-0AE2-3728960FF0D2}"/>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5" name="Footer Placeholder 4">
            <a:extLst>
              <a:ext uri="{FF2B5EF4-FFF2-40B4-BE49-F238E27FC236}">
                <a16:creationId xmlns:a16="http://schemas.microsoft.com/office/drawing/2014/main" id="{4BD97BC1-26F1-CC5E-EE61-BE208A0678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4930F9-506E-923B-ACEB-FF72DEAB4837}"/>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2437864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EE51A-2E25-8DEE-7421-27BCAC6404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EEBFA6-F7FF-50BA-4A57-B75CD7BC4D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AB6826-8F0A-7246-8AEF-7A633905FB54}"/>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5" name="Footer Placeholder 4">
            <a:extLst>
              <a:ext uri="{FF2B5EF4-FFF2-40B4-BE49-F238E27FC236}">
                <a16:creationId xmlns:a16="http://schemas.microsoft.com/office/drawing/2014/main" id="{7BFB2A1E-AAD7-0A77-E22E-4A294ABD22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924871-2B60-7546-6DB6-CF4A657570F8}"/>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2871813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1DC15-0226-2ED1-A79A-9E34C5B672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4AD316-C16B-C600-FA7C-C00E0C6FEE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4C563C-0CDE-DC62-E439-808FFBBA30BC}"/>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5" name="Footer Placeholder 4">
            <a:extLst>
              <a:ext uri="{FF2B5EF4-FFF2-40B4-BE49-F238E27FC236}">
                <a16:creationId xmlns:a16="http://schemas.microsoft.com/office/drawing/2014/main" id="{24E998B1-0C16-E3BC-F3D4-B1C16327CA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968A38-C498-EA5D-B856-038BFA089F95}"/>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531443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5D79-D756-4C79-72CB-811393245E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CEFD83-B341-6C54-7E56-39E51CDB0B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177EC1C-13F2-BBB6-9149-ED0059A6F1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38C228-B4D1-2BD2-2134-017F8006555B}"/>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6" name="Footer Placeholder 5">
            <a:extLst>
              <a:ext uri="{FF2B5EF4-FFF2-40B4-BE49-F238E27FC236}">
                <a16:creationId xmlns:a16="http://schemas.microsoft.com/office/drawing/2014/main" id="{39AE9CB0-C25D-383C-2D4E-7EC9E8FE59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A833E1-7D4E-B504-EE63-7685544A4EF1}"/>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80972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AE82A-3B13-15A8-09AB-555F443B45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A49E89-659D-5054-DE93-6D1EF1BA42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FE57597-CCE1-DDAC-EDD4-E09B2DCC22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018215E-B78F-1E6E-F858-991C353F85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63699E-F8EE-C3A4-F684-F9CD0DE3071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6C07C19-DE83-693F-0835-75978DBF7264}"/>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8" name="Footer Placeholder 7">
            <a:extLst>
              <a:ext uri="{FF2B5EF4-FFF2-40B4-BE49-F238E27FC236}">
                <a16:creationId xmlns:a16="http://schemas.microsoft.com/office/drawing/2014/main" id="{458C95CD-08F5-7706-ED66-34ECFCCFDB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5E1F658-906C-D1E5-2FC7-A7C1919BBA12}"/>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3523656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271D6-C1C5-1FF4-C3C2-E3FC6A7943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5E36652-FED3-F3EE-0365-107804ACE459}"/>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4" name="Footer Placeholder 3">
            <a:extLst>
              <a:ext uri="{FF2B5EF4-FFF2-40B4-BE49-F238E27FC236}">
                <a16:creationId xmlns:a16="http://schemas.microsoft.com/office/drawing/2014/main" id="{8E934767-DE0C-1B93-2905-4C1CE5ABB0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D58FE5-52BC-7720-89B3-6DB7B858A360}"/>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2499064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9A79F9-BA99-0ED5-96A0-C894FFA5E6DC}"/>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3" name="Footer Placeholder 2">
            <a:extLst>
              <a:ext uri="{FF2B5EF4-FFF2-40B4-BE49-F238E27FC236}">
                <a16:creationId xmlns:a16="http://schemas.microsoft.com/office/drawing/2014/main" id="{D440E6FE-7E26-28CA-DD4A-113C3F3773B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A5C83D-582E-FC3A-C331-D9F7BAF0E1DD}"/>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3718992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22D3F-5055-8077-B83D-757C87E45D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FE38813-B274-477C-EAB7-42AAFF8588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BA5388A-01F1-A908-E736-E3210925B5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FD88AF-50A6-C518-49FA-389DDE11272E}"/>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6" name="Footer Placeholder 5">
            <a:extLst>
              <a:ext uri="{FF2B5EF4-FFF2-40B4-BE49-F238E27FC236}">
                <a16:creationId xmlns:a16="http://schemas.microsoft.com/office/drawing/2014/main" id="{5707D500-1B20-0542-07F2-1AE175ADCD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325797-0EC5-39B2-B80D-170B089F86E8}"/>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262932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E9E56-E19D-36A9-59D4-CC9DD92363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B265409-9DA2-E9D4-C558-AC11C052F6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D2DE6D8-3FB4-BA18-F120-39008FB619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FCA985-86FF-460A-BB5A-0CDFB1B75C3D}"/>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6" name="Footer Placeholder 5">
            <a:extLst>
              <a:ext uri="{FF2B5EF4-FFF2-40B4-BE49-F238E27FC236}">
                <a16:creationId xmlns:a16="http://schemas.microsoft.com/office/drawing/2014/main" id="{91977DBB-2141-5C02-C2C2-C2B8251D2C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5A296B-9D9F-3B73-1A24-DCBA68D02591}"/>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2435920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9079B-B38A-9566-AADD-F447F09FA7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1728D2-F7A7-C9A1-3BB6-02314F71AB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383910-CB4A-D3D0-DF1E-B2ADC06D17A6}"/>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5" name="Footer Placeholder 4">
            <a:extLst>
              <a:ext uri="{FF2B5EF4-FFF2-40B4-BE49-F238E27FC236}">
                <a16:creationId xmlns:a16="http://schemas.microsoft.com/office/drawing/2014/main" id="{3F4D4BDB-36B7-5CEE-CF39-52E9B04598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1E3243-9AED-18DC-A6F3-F4FA956DED7B}"/>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3243410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D7F75C-550F-A0A6-306D-20684863A6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C67129-545B-A2AB-4DF9-267ED5BE90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F2F1AB-4181-B13B-E0C5-ACBE2395874F}"/>
              </a:ext>
            </a:extLst>
          </p:cNvPr>
          <p:cNvSpPr>
            <a:spLocks noGrp="1"/>
          </p:cNvSpPr>
          <p:nvPr>
            <p:ph type="dt" sz="half" idx="10"/>
          </p:nvPr>
        </p:nvSpPr>
        <p:spPr/>
        <p:txBody>
          <a:bodyPr/>
          <a:lstStyle/>
          <a:p>
            <a:fld id="{FDEBD642-1188-4BDB-84B8-E3698B134CFB}" type="datetimeFigureOut">
              <a:rPr lang="en-GB" smtClean="0"/>
              <a:t>18/09/2025</a:t>
            </a:fld>
            <a:endParaRPr lang="en-GB"/>
          </a:p>
        </p:txBody>
      </p:sp>
      <p:sp>
        <p:nvSpPr>
          <p:cNvPr id="5" name="Footer Placeholder 4">
            <a:extLst>
              <a:ext uri="{FF2B5EF4-FFF2-40B4-BE49-F238E27FC236}">
                <a16:creationId xmlns:a16="http://schemas.microsoft.com/office/drawing/2014/main" id="{AB834F41-B7C7-FD8E-9A00-015AB5BCA0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A061B3-6F3E-9F63-8897-E58B136BB22E}"/>
              </a:ext>
            </a:extLst>
          </p:cNvPr>
          <p:cNvSpPr>
            <a:spLocks noGrp="1"/>
          </p:cNvSpPr>
          <p:nvPr>
            <p:ph type="sldNum" sz="quarter" idx="12"/>
          </p:nvPr>
        </p:nvSpPr>
        <p:spPr/>
        <p:txBody>
          <a:bodyPr/>
          <a:lstStyle/>
          <a:p>
            <a:fld id="{700EE58C-CA92-46C6-9F09-0603581E9662}" type="slidenum">
              <a:rPr lang="en-GB" smtClean="0"/>
              <a:t>‹#›</a:t>
            </a:fld>
            <a:endParaRPr lang="en-GB"/>
          </a:p>
        </p:txBody>
      </p:sp>
    </p:spTree>
    <p:extLst>
      <p:ext uri="{BB962C8B-B14F-4D97-AF65-F5344CB8AC3E}">
        <p14:creationId xmlns:p14="http://schemas.microsoft.com/office/powerpoint/2010/main" val="1292524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8DE82C-F4F6-49CD-C5A0-B426DD6C87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EFC386-2063-558F-9676-AF5516DFAE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88D301-7E2C-BD74-D7EF-AFDBAE77B5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EBD642-1188-4BDB-84B8-E3698B134CFB}" type="datetimeFigureOut">
              <a:rPr lang="en-GB" smtClean="0"/>
              <a:t>18/09/2025</a:t>
            </a:fld>
            <a:endParaRPr lang="en-GB"/>
          </a:p>
        </p:txBody>
      </p:sp>
      <p:sp>
        <p:nvSpPr>
          <p:cNvPr id="5" name="Footer Placeholder 4">
            <a:extLst>
              <a:ext uri="{FF2B5EF4-FFF2-40B4-BE49-F238E27FC236}">
                <a16:creationId xmlns:a16="http://schemas.microsoft.com/office/drawing/2014/main" id="{F7B2FF30-B88B-803A-59F8-44F1776AB5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03D44AA-9E9E-FE69-F1A5-5AD263C502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00EE58C-CA92-46C6-9F09-0603581E9662}" type="slidenum">
              <a:rPr lang="en-GB" smtClean="0"/>
              <a:t>‹#›</a:t>
            </a:fld>
            <a:endParaRPr lang="en-GB"/>
          </a:p>
        </p:txBody>
      </p:sp>
    </p:spTree>
    <p:extLst>
      <p:ext uri="{BB962C8B-B14F-4D97-AF65-F5344CB8AC3E}">
        <p14:creationId xmlns:p14="http://schemas.microsoft.com/office/powerpoint/2010/main" val="101674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youtu.be/UCI2mu7URB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oxfordowl.co.uk/" TargetMode="Externa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179B0-72D3-BCB8-A32E-8DC990E4E5E1}"/>
              </a:ext>
            </a:extLst>
          </p:cNvPr>
          <p:cNvSpPr>
            <a:spLocks noGrp="1"/>
          </p:cNvSpPr>
          <p:nvPr>
            <p:ph type="ctrTitle"/>
          </p:nvPr>
        </p:nvSpPr>
        <p:spPr/>
        <p:txBody>
          <a:bodyPr/>
          <a:lstStyle/>
          <a:p>
            <a:r>
              <a:rPr lang="en-GB" dirty="0"/>
              <a:t>Phonics in Reception</a:t>
            </a:r>
          </a:p>
        </p:txBody>
      </p:sp>
      <p:pic>
        <p:nvPicPr>
          <p:cNvPr id="4" name="Picture 3">
            <a:extLst>
              <a:ext uri="{FF2B5EF4-FFF2-40B4-BE49-F238E27FC236}">
                <a16:creationId xmlns:a16="http://schemas.microsoft.com/office/drawing/2014/main" id="{CE7BB589-2A7D-FA8D-88FF-27BDD980544E}"/>
              </a:ext>
            </a:extLst>
          </p:cNvPr>
          <p:cNvPicPr>
            <a:picLocks noChangeAspect="1"/>
          </p:cNvPicPr>
          <p:nvPr/>
        </p:nvPicPr>
        <p:blipFill>
          <a:blip r:embed="rId2"/>
          <a:stretch>
            <a:fillRect/>
          </a:stretch>
        </p:blipFill>
        <p:spPr>
          <a:xfrm>
            <a:off x="4904720" y="628698"/>
            <a:ext cx="1874212" cy="1561843"/>
          </a:xfrm>
          <a:prstGeom prst="rect">
            <a:avLst/>
          </a:prstGeom>
        </p:spPr>
      </p:pic>
      <p:pic>
        <p:nvPicPr>
          <p:cNvPr id="5" name="Picture 4">
            <a:extLst>
              <a:ext uri="{FF2B5EF4-FFF2-40B4-BE49-F238E27FC236}">
                <a16:creationId xmlns:a16="http://schemas.microsoft.com/office/drawing/2014/main" id="{9ADB924E-9682-F5BC-74D3-50DE13D1B08F}"/>
              </a:ext>
            </a:extLst>
          </p:cNvPr>
          <p:cNvPicPr>
            <a:picLocks noChangeAspect="1"/>
          </p:cNvPicPr>
          <p:nvPr/>
        </p:nvPicPr>
        <p:blipFill>
          <a:blip r:embed="rId3"/>
          <a:stretch>
            <a:fillRect/>
          </a:stretch>
        </p:blipFill>
        <p:spPr>
          <a:xfrm>
            <a:off x="3832002" y="4040491"/>
            <a:ext cx="4007681" cy="2188811"/>
          </a:xfrm>
          <a:prstGeom prst="rect">
            <a:avLst/>
          </a:prstGeom>
        </p:spPr>
      </p:pic>
    </p:spTree>
    <p:extLst>
      <p:ext uri="{BB962C8B-B14F-4D97-AF65-F5344CB8AC3E}">
        <p14:creationId xmlns:p14="http://schemas.microsoft.com/office/powerpoint/2010/main" val="2942616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498BC8-FDCA-7DBD-28CF-950A39FB77F8}"/>
              </a:ext>
            </a:extLst>
          </p:cNvPr>
          <p:cNvSpPr>
            <a:spLocks noGrp="1"/>
          </p:cNvSpPr>
          <p:nvPr>
            <p:ph type="title"/>
          </p:nvPr>
        </p:nvSpPr>
        <p:spPr>
          <a:xfrm>
            <a:off x="572493" y="238539"/>
            <a:ext cx="11018520" cy="1434415"/>
          </a:xfrm>
        </p:spPr>
        <p:txBody>
          <a:bodyPr anchor="b">
            <a:normAutofit/>
          </a:bodyPr>
          <a:lstStyle/>
          <a:p>
            <a:r>
              <a:rPr lang="en-GB" sz="5400"/>
              <a:t>The Importance of Reading</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A60E918-3BEC-0D44-4313-C2EAAF6AB678}"/>
              </a:ext>
            </a:extLst>
          </p:cNvPr>
          <p:cNvSpPr>
            <a:spLocks noGrp="1"/>
          </p:cNvSpPr>
          <p:nvPr>
            <p:ph idx="1"/>
          </p:nvPr>
        </p:nvSpPr>
        <p:spPr>
          <a:xfrm>
            <a:off x="572493" y="2071316"/>
            <a:ext cx="6713552" cy="4119172"/>
          </a:xfrm>
        </p:spPr>
        <p:txBody>
          <a:bodyPr anchor="t">
            <a:normAutofit/>
          </a:bodyPr>
          <a:lstStyle/>
          <a:p>
            <a:r>
              <a:rPr lang="en-GB" sz="2200" dirty="0"/>
              <a:t>Reading should be fun and exciting! </a:t>
            </a:r>
          </a:p>
          <a:p>
            <a:r>
              <a:rPr lang="en-GB" sz="2200" dirty="0"/>
              <a:t>We love to share stories at Coleman, and we want your child to grow a love for books, just like we have.</a:t>
            </a:r>
          </a:p>
          <a:p>
            <a:r>
              <a:rPr lang="en-GB" sz="2200" dirty="0"/>
              <a:t>We read two stories a day to our class and we use story language such as front cover, title, blurb, character. </a:t>
            </a:r>
          </a:p>
          <a:p>
            <a:r>
              <a:rPr lang="en-GB" sz="2200" dirty="0"/>
              <a:t>Through teaching phonics, your child will learn the sounds they need to be able to read books by themselves. </a:t>
            </a:r>
          </a:p>
          <a:p>
            <a:r>
              <a:rPr lang="en-GB" sz="2200" dirty="0"/>
              <a:t>They will also learn the helpful words to increase their sight vocabulary.</a:t>
            </a:r>
          </a:p>
          <a:p>
            <a:endParaRPr lang="en-GB" sz="2200" dirty="0"/>
          </a:p>
        </p:txBody>
      </p:sp>
      <p:pic>
        <p:nvPicPr>
          <p:cNvPr id="5" name="Picture 4">
            <a:extLst>
              <a:ext uri="{FF2B5EF4-FFF2-40B4-BE49-F238E27FC236}">
                <a16:creationId xmlns:a16="http://schemas.microsoft.com/office/drawing/2014/main" id="{168CC760-D6CE-741D-8B84-D934DABD3175}"/>
              </a:ext>
            </a:extLst>
          </p:cNvPr>
          <p:cNvPicPr>
            <a:picLocks noChangeAspect="1"/>
          </p:cNvPicPr>
          <p:nvPr/>
        </p:nvPicPr>
        <p:blipFill>
          <a:blip r:embed="rId2"/>
          <a:srcRect l="25812" r="16904"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643631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A6D36A-77E7-ADF1-000C-5A8786CC854E}"/>
              </a:ext>
            </a:extLst>
          </p:cNvPr>
          <p:cNvSpPr>
            <a:spLocks noGrp="1"/>
          </p:cNvSpPr>
          <p:nvPr>
            <p:ph type="title"/>
          </p:nvPr>
        </p:nvSpPr>
        <p:spPr>
          <a:xfrm>
            <a:off x="804672" y="802955"/>
            <a:ext cx="4766330" cy="1454051"/>
          </a:xfrm>
        </p:spPr>
        <p:txBody>
          <a:bodyPr>
            <a:normAutofit/>
          </a:bodyPr>
          <a:lstStyle/>
          <a:p>
            <a:r>
              <a:rPr lang="en-GB" sz="3600">
                <a:solidFill>
                  <a:schemeClr val="tx2"/>
                </a:solidFill>
              </a:rPr>
              <a:t>Our Phonics Scheme</a:t>
            </a:r>
          </a:p>
        </p:txBody>
      </p:sp>
      <p:sp>
        <p:nvSpPr>
          <p:cNvPr id="3" name="Content Placeholder 2">
            <a:extLst>
              <a:ext uri="{FF2B5EF4-FFF2-40B4-BE49-F238E27FC236}">
                <a16:creationId xmlns:a16="http://schemas.microsoft.com/office/drawing/2014/main" id="{6C3C012B-8CD7-21E5-E0D2-BD569A50169C}"/>
              </a:ext>
            </a:extLst>
          </p:cNvPr>
          <p:cNvSpPr>
            <a:spLocks noGrp="1"/>
          </p:cNvSpPr>
          <p:nvPr>
            <p:ph idx="1"/>
          </p:nvPr>
        </p:nvSpPr>
        <p:spPr>
          <a:xfrm>
            <a:off x="804672" y="1969476"/>
            <a:ext cx="4765949" cy="4270549"/>
          </a:xfrm>
        </p:spPr>
        <p:txBody>
          <a:bodyPr anchor="t">
            <a:normAutofit lnSpcReduction="10000"/>
          </a:bodyPr>
          <a:lstStyle/>
          <a:p>
            <a:r>
              <a:rPr lang="en-GB" sz="2000" dirty="0">
                <a:solidFill>
                  <a:schemeClr val="tx2"/>
                </a:solidFill>
              </a:rPr>
              <a:t>All schools have to use a government approved synthetic phonics program. </a:t>
            </a:r>
          </a:p>
          <a:p>
            <a:r>
              <a:rPr lang="en-GB" sz="2000" dirty="0">
                <a:solidFill>
                  <a:schemeClr val="tx2"/>
                </a:solidFill>
              </a:rPr>
              <a:t>Floppy Phonics is our school’s scheme and it uses the key characters of Chip, Biff, Kipper and Floppy the dog. These are found in many of the books your child will bring home. </a:t>
            </a:r>
          </a:p>
          <a:p>
            <a:r>
              <a:rPr lang="en-GB" sz="2000" dirty="0">
                <a:solidFill>
                  <a:schemeClr val="tx2"/>
                </a:solidFill>
              </a:rPr>
              <a:t>Floppy Phonics is the way we teach your child early reading and writing. </a:t>
            </a:r>
          </a:p>
          <a:p>
            <a:r>
              <a:rPr lang="en-GB" sz="2000" dirty="0">
                <a:solidFill>
                  <a:schemeClr val="tx2"/>
                </a:solidFill>
              </a:rPr>
              <a:t>Phonics is taught each day using fun, multisensory approaches. </a:t>
            </a:r>
          </a:p>
          <a:p>
            <a:r>
              <a:rPr lang="en-GB" sz="2000" dirty="0">
                <a:solidFill>
                  <a:schemeClr val="tx2"/>
                </a:solidFill>
              </a:rPr>
              <a:t>Your child will receive follow up tasks both in the classroom and through their homework. </a:t>
            </a:r>
          </a:p>
          <a:p>
            <a:endParaRPr lang="en-GB" sz="1800" dirty="0">
              <a:solidFill>
                <a:schemeClr val="tx2"/>
              </a:solidFill>
            </a:endParaRPr>
          </a:p>
        </p:txBody>
      </p:sp>
      <p:grpSp>
        <p:nvGrpSpPr>
          <p:cNvPr id="13" name="Group 12">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4" name="Freeform: Shape 13">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C03179C-0983-DCA0-F1F9-10E29005E4C3}"/>
              </a:ext>
            </a:extLst>
          </p:cNvPr>
          <p:cNvPicPr>
            <a:picLocks noChangeAspect="1"/>
          </p:cNvPicPr>
          <p:nvPr/>
        </p:nvPicPr>
        <p:blipFill>
          <a:blip r:embed="rId2"/>
          <a:stretch>
            <a:fillRect/>
          </a:stretch>
        </p:blipFill>
        <p:spPr>
          <a:xfrm>
            <a:off x="7708392" y="1717493"/>
            <a:ext cx="4142232" cy="4346557"/>
          </a:xfrm>
          <a:prstGeom prst="rect">
            <a:avLst/>
          </a:prstGeom>
        </p:spPr>
      </p:pic>
    </p:spTree>
    <p:extLst>
      <p:ext uri="{BB962C8B-B14F-4D97-AF65-F5344CB8AC3E}">
        <p14:creationId xmlns:p14="http://schemas.microsoft.com/office/powerpoint/2010/main" val="477386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Arc 33">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A92EEE42-C912-2DB6-F5F6-93FE88A07529}"/>
              </a:ext>
            </a:extLst>
          </p:cNvPr>
          <p:cNvSpPr>
            <a:spLocks noGrp="1"/>
          </p:cNvSpPr>
          <p:nvPr>
            <p:ph type="title"/>
          </p:nvPr>
        </p:nvSpPr>
        <p:spPr>
          <a:xfrm>
            <a:off x="838200" y="365125"/>
            <a:ext cx="10515599" cy="1325563"/>
          </a:xfrm>
        </p:spPr>
        <p:txBody>
          <a:bodyPr>
            <a:normAutofit/>
          </a:bodyPr>
          <a:lstStyle/>
          <a:p>
            <a:r>
              <a:rPr lang="en-GB" dirty="0"/>
              <a:t>Our phonics lessons</a:t>
            </a:r>
          </a:p>
        </p:txBody>
      </p:sp>
      <p:sp>
        <p:nvSpPr>
          <p:cNvPr id="3" name="Content Placeholder 2">
            <a:extLst>
              <a:ext uri="{FF2B5EF4-FFF2-40B4-BE49-F238E27FC236}">
                <a16:creationId xmlns:a16="http://schemas.microsoft.com/office/drawing/2014/main" id="{9E31163E-C9D7-06F9-F9DC-F3ED2AB1728B}"/>
              </a:ext>
            </a:extLst>
          </p:cNvPr>
          <p:cNvSpPr>
            <a:spLocks noGrp="1"/>
          </p:cNvSpPr>
          <p:nvPr>
            <p:ph idx="1"/>
          </p:nvPr>
        </p:nvSpPr>
        <p:spPr>
          <a:xfrm>
            <a:off x="838200" y="1825625"/>
            <a:ext cx="7361255" cy="4351338"/>
          </a:xfrm>
        </p:spPr>
        <p:txBody>
          <a:bodyPr>
            <a:normAutofit/>
          </a:bodyPr>
          <a:lstStyle/>
          <a:p>
            <a:r>
              <a:rPr lang="en-GB" sz="2200" dirty="0"/>
              <a:t>We teach pure sounds as follows: </a:t>
            </a:r>
            <a:r>
              <a:rPr lang="en-GB" altLang="en-US" sz="2200" b="1" dirty="0">
                <a:latin typeface="Arial" panose="020B0604020202020204" pitchFamily="34" charset="0"/>
                <a:ea typeface="Times New Roman" panose="02020603050405020304" pitchFamily="18" charset="0"/>
                <a:cs typeface="Arial" panose="020B0604020202020204" pitchFamily="34" charset="0"/>
                <a:hlinkClick r:id="rId2"/>
              </a:rPr>
              <a:t>Click this link</a:t>
            </a:r>
            <a:r>
              <a:rPr lang="en-GB" altLang="en-US" sz="2200" dirty="0">
                <a:latin typeface="Arial" panose="020B0604020202020204" pitchFamily="34" charset="0"/>
                <a:ea typeface="Times New Roman" panose="02020603050405020304" pitchFamily="18" charset="0"/>
                <a:cs typeface="Arial" panose="020B0604020202020204" pitchFamily="34" charset="0"/>
              </a:rPr>
              <a:t> </a:t>
            </a:r>
          </a:p>
          <a:p>
            <a:r>
              <a:rPr lang="en-GB" sz="2200" dirty="0"/>
              <a:t>We look at the picture and develop vocabulary from it. </a:t>
            </a:r>
          </a:p>
          <a:p>
            <a:r>
              <a:rPr lang="en-GB" sz="2200" dirty="0"/>
              <a:t>The child is taught the name of each letter and the sound made by each letter.</a:t>
            </a:r>
          </a:p>
          <a:p>
            <a:r>
              <a:rPr lang="en-GB" sz="2200" dirty="0"/>
              <a:t>They are shown how to form the letter. </a:t>
            </a:r>
          </a:p>
          <a:p>
            <a:r>
              <a:rPr lang="en-GB" sz="2200" dirty="0"/>
              <a:t>They are taught that the </a:t>
            </a:r>
            <a:r>
              <a:rPr lang="en-GB" sz="2200" b="1" dirty="0"/>
              <a:t>grapheme </a:t>
            </a:r>
            <a:r>
              <a:rPr lang="en-GB" sz="2200" dirty="0"/>
              <a:t>is how the sound looks when it is written down.</a:t>
            </a:r>
          </a:p>
          <a:p>
            <a:r>
              <a:rPr lang="en-GB" sz="2200" dirty="0"/>
              <a:t>They learn how to read a word by saying the sounds:</a:t>
            </a:r>
          </a:p>
          <a:p>
            <a:endParaRPr lang="en-GB" sz="2200" dirty="0"/>
          </a:p>
        </p:txBody>
      </p:sp>
      <p:sp>
        <p:nvSpPr>
          <p:cNvPr id="32" name="Oval 3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6E544BC-5D62-1584-0F37-4EAC63C12CCB}"/>
              </a:ext>
            </a:extLst>
          </p:cNvPr>
          <p:cNvPicPr>
            <a:picLocks noChangeAspect="1"/>
          </p:cNvPicPr>
          <p:nvPr/>
        </p:nvPicPr>
        <p:blipFill>
          <a:blip r:embed="rId3"/>
          <a:stretch>
            <a:fillRect/>
          </a:stretch>
        </p:blipFill>
        <p:spPr>
          <a:xfrm>
            <a:off x="2070935" y="5290870"/>
            <a:ext cx="4221597" cy="1203155"/>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3527106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4205" y="1566154"/>
            <a:ext cx="11031166" cy="5502597"/>
          </a:xfrm>
          <a:prstGeom prst="rect">
            <a:avLst/>
          </a:prstGeom>
        </p:spPr>
        <p:txBody>
          <a:bodyPr wrap="square">
            <a:spAutoFit/>
          </a:bodyPr>
          <a:lstStyle/>
          <a:p>
            <a:pPr fontAlgn="t">
              <a:lnSpc>
                <a:spcPct val="107000"/>
              </a:lnSpc>
              <a:spcAft>
                <a:spcPts val="0"/>
              </a:spcAft>
            </a:pPr>
            <a:endParaRPr lang="en-GB" sz="2800" b="1" dirty="0">
              <a:solidFill>
                <a:srgbClr val="5B9BD5"/>
              </a:solidFill>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a:solidFill>
                <a:srgbClr val="5B9BD5"/>
              </a:solidFill>
              <a:effectLst/>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a:solidFill>
                <a:srgbClr val="5B9BD5"/>
              </a:solidFill>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a:solidFill>
                <a:srgbClr val="5B9BD5"/>
              </a:solidFill>
              <a:effectLst/>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a:solidFill>
                <a:srgbClr val="5B9BD5"/>
              </a:solidFill>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0"/>
              </a:spcAft>
            </a:pP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Your child will have access to Floppy’s Phonics Online which</a:t>
            </a:r>
            <a:r>
              <a:rPr lang="en-GB" dirty="0">
                <a:solidFill>
                  <a:srgbClr val="333333"/>
                </a:solidFill>
                <a:latin typeface="Arial" panose="020B0604020202020204" pitchFamily="34" charset="0"/>
                <a:ea typeface="Calibri" panose="020F0502020204030204" pitchFamily="34" charset="0"/>
                <a:cs typeface="Times New Roman" panose="02020603050405020304" pitchFamily="18" charset="0"/>
              </a:rPr>
              <a:t> is a subscription service with interactive phonics lessons and activities to teach sounds, blending, grapheme-phoneme correspondence, letter formation and pronunciation.  </a:t>
            </a:r>
          </a:p>
          <a:p>
            <a:pPr fontAlgn="t">
              <a:lnSpc>
                <a:spcPct val="150000"/>
              </a:lnSpc>
              <a:spcAft>
                <a:spcPts val="0"/>
              </a:spcAft>
            </a:pPr>
            <a:r>
              <a:rPr lang="en-GB" dirty="0">
                <a:solidFill>
                  <a:srgbClr val="333333"/>
                </a:solidFill>
                <a:latin typeface="Arial" panose="020B0604020202020204" pitchFamily="34" charset="0"/>
                <a:ea typeface="Calibri" panose="020F0502020204030204" pitchFamily="34" charset="0"/>
                <a:cs typeface="Times New Roman" panose="02020603050405020304" pitchFamily="18" charset="0"/>
              </a:rPr>
              <a:t>This allows children to practise their learning at home.</a:t>
            </a:r>
            <a:r>
              <a:rPr lang="en-GB" sz="2400" dirty="0">
                <a:solidFill>
                  <a:srgbClr val="333333"/>
                </a:solidFill>
                <a:effectLst/>
                <a:latin typeface="Arial" panose="020B0604020202020204" pitchFamily="34" charset="0"/>
                <a:ea typeface="Calibri" panose="020F0502020204030204" pitchFamily="34" charset="0"/>
                <a:cs typeface="Times New Roman" panose="02020603050405020304" pitchFamily="18" charset="0"/>
              </a:rPr>
              <a:t> </a:t>
            </a:r>
            <a:r>
              <a:rPr lang="en-GB" dirty="0">
                <a:hlinkClick r:id="rId2"/>
              </a:rPr>
              <a:t>Oxford Owl for School and Home</a:t>
            </a: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 use this programme to help your child practise and consolidate their reading skills at home.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2000" b="1" dirty="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Floppy&amp;#39;s Phonics Online – 12 month subscription | Floppy&amp;#39;s Phonic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5884"/>
          <a:stretch/>
        </p:blipFill>
        <p:spPr bwMode="auto">
          <a:xfrm>
            <a:off x="3605788" y="1352144"/>
            <a:ext cx="5343660" cy="267510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Floppy&amp;#39;s Phonics Online – 12 month subscription | Floppy&amp;#39;s Phonics"/>
          <p:cNvPicPr>
            <a:picLocks noChangeAspect="1" noChangeArrowheads="1"/>
          </p:cNvPicPr>
          <p:nvPr/>
        </p:nvPicPr>
        <p:blipFill rotWithShape="1">
          <a:blip r:embed="rId4">
            <a:extLst>
              <a:ext uri="{28A0092B-C50C-407E-A947-70E740481C1C}">
                <a14:useLocalDpi xmlns:a14="http://schemas.microsoft.com/office/drawing/2010/main" val="0"/>
              </a:ext>
            </a:extLst>
          </a:blip>
          <a:srcRect l="38452" t="4824" r="19404" b="82766"/>
          <a:stretch/>
        </p:blipFill>
        <p:spPr bwMode="auto">
          <a:xfrm>
            <a:off x="3618689" y="184824"/>
            <a:ext cx="5330759" cy="1060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956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26200411"/>
              </p:ext>
            </p:extLst>
          </p:nvPr>
        </p:nvGraphicFramePr>
        <p:xfrm>
          <a:off x="312905" y="1491610"/>
          <a:ext cx="11566189" cy="3661420"/>
        </p:xfrm>
        <a:graphic>
          <a:graphicData uri="http://schemas.openxmlformats.org/drawingml/2006/table">
            <a:tbl>
              <a:tblPr firstRow="1" firstCol="1" bandRow="1">
                <a:tableStyleId>{5940675A-B579-460E-94D1-54222C63F5DA}</a:tableStyleId>
              </a:tblPr>
              <a:tblGrid>
                <a:gridCol w="1620054">
                  <a:extLst>
                    <a:ext uri="{9D8B030D-6E8A-4147-A177-3AD203B41FA5}">
                      <a16:colId xmlns:a16="http://schemas.microsoft.com/office/drawing/2014/main" val="377848683"/>
                    </a:ext>
                  </a:extLst>
                </a:gridCol>
                <a:gridCol w="4202317">
                  <a:extLst>
                    <a:ext uri="{9D8B030D-6E8A-4147-A177-3AD203B41FA5}">
                      <a16:colId xmlns:a16="http://schemas.microsoft.com/office/drawing/2014/main" val="2726396436"/>
                    </a:ext>
                  </a:extLst>
                </a:gridCol>
                <a:gridCol w="2248174">
                  <a:extLst>
                    <a:ext uri="{9D8B030D-6E8A-4147-A177-3AD203B41FA5}">
                      <a16:colId xmlns:a16="http://schemas.microsoft.com/office/drawing/2014/main" val="2964688704"/>
                    </a:ext>
                  </a:extLst>
                </a:gridCol>
                <a:gridCol w="3495644">
                  <a:extLst>
                    <a:ext uri="{9D8B030D-6E8A-4147-A177-3AD203B41FA5}">
                      <a16:colId xmlns:a16="http://schemas.microsoft.com/office/drawing/2014/main" val="285178393"/>
                    </a:ext>
                  </a:extLst>
                </a:gridCol>
              </a:tblGrid>
              <a:tr h="667171">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Phoneme</a:t>
                      </a:r>
                    </a:p>
                    <a:p>
                      <a:pPr lvl="1" fontAlgn="t">
                        <a:lnSpc>
                          <a:spcPct val="150000"/>
                        </a:lnSpc>
                        <a:spcAft>
                          <a:spcPts val="0"/>
                        </a:spcAft>
                      </a:pPr>
                      <a:endParaRPr lang="en-GB" sz="16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endParaRPr lang="en-GB" sz="1400" dirty="0">
                        <a:effectLst/>
                        <a:latin typeface="Aptos" panose="020B0004020202020204" pitchFamily="34" charset="0"/>
                        <a:cs typeface="Arial" panose="020B0604020202020204" pitchFamily="34" charset="0"/>
                      </a:endParaRPr>
                    </a:p>
                    <a:p>
                      <a:pPr lvl="1" fontAlgn="t">
                        <a:lnSpc>
                          <a:spcPct val="100000"/>
                        </a:lnSpc>
                        <a:spcAft>
                          <a:spcPts val="0"/>
                        </a:spcAft>
                      </a:pPr>
                      <a:r>
                        <a:rPr lang="en-GB" sz="1400" dirty="0">
                          <a:effectLst/>
                          <a:latin typeface="Aptos" panose="020B0004020202020204" pitchFamily="34" charset="0"/>
                          <a:cs typeface="Arial" panose="020B0604020202020204" pitchFamily="34" charset="0"/>
                        </a:rPr>
                        <a:t>A phoneme is the smallest unit of sound in a word.</a:t>
                      </a:r>
                    </a:p>
                    <a:p>
                      <a:pPr lvl="1" fontAlgn="t">
                        <a:lnSpc>
                          <a:spcPct val="100000"/>
                        </a:lnSpc>
                        <a:spcAft>
                          <a:spcPts val="0"/>
                        </a:spcAft>
                      </a:pPr>
                      <a:r>
                        <a:rPr lang="en-GB" sz="1400" dirty="0">
                          <a:effectLst/>
                          <a:latin typeface="Aptos" panose="020B0004020202020204" pitchFamily="34" charset="0"/>
                          <a:cs typeface="Arial" panose="020B0604020202020204" pitchFamily="34" charset="0"/>
                        </a:rPr>
                        <a:t>There are 44 phonemes in the English language.</a:t>
                      </a:r>
                    </a:p>
                    <a:p>
                      <a:pPr lvl="1" fontAlgn="t">
                        <a:lnSpc>
                          <a:spcPct val="100000"/>
                        </a:lnSpc>
                        <a:spcAft>
                          <a:spcPts val="0"/>
                        </a:spcAft>
                      </a:pPr>
                      <a:endParaRPr lang="en-GB" sz="14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600" b="1" u="sng" dirty="0">
                          <a:effectLst/>
                          <a:latin typeface="Aptos" panose="020B0004020202020204" pitchFamily="34" charset="0"/>
                          <a:cs typeface="Arial" panose="020B0604020202020204" pitchFamily="34" charset="0"/>
                        </a:rPr>
                        <a:t>Oral</a:t>
                      </a:r>
                      <a:r>
                        <a:rPr lang="en-GB" sz="1600" b="1" dirty="0">
                          <a:effectLst/>
                          <a:latin typeface="Aptos" panose="020B0004020202020204" pitchFamily="34" charset="0"/>
                          <a:cs typeface="Arial" panose="020B0604020202020204" pitchFamily="34" charset="0"/>
                        </a:rPr>
                        <a:t> blending</a:t>
                      </a: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a:effectLst/>
                          <a:latin typeface="Aptos" panose="020B0004020202020204" pitchFamily="34" charset="0"/>
                          <a:cs typeface="Arial" panose="020B0604020202020204" pitchFamily="34" charset="0"/>
                        </a:rPr>
                        <a:t>Hearing a series of spoken phonemes and merging them together to make a spoken word.</a:t>
                      </a:r>
                    </a:p>
                    <a:p>
                      <a:pPr lvl="1" fontAlgn="t">
                        <a:lnSpc>
                          <a:spcPct val="100000"/>
                        </a:lnSpc>
                        <a:spcAft>
                          <a:spcPts val="0"/>
                        </a:spcAft>
                      </a:pPr>
                      <a:r>
                        <a:rPr lang="en-GB" sz="1400" dirty="0">
                          <a:effectLst/>
                          <a:latin typeface="Aptos" panose="020B0004020202020204" pitchFamily="34" charset="0"/>
                          <a:cs typeface="Arial" panose="020B0604020202020204" pitchFamily="34" charset="0"/>
                        </a:rPr>
                        <a:t>e.g. teacher says “b-u-s” children say “bus”</a:t>
                      </a:r>
                      <a:endParaRPr lang="en-GB" sz="14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1086810"/>
                  </a:ext>
                </a:extLst>
              </a:tr>
              <a:tr h="910272">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Grapheme</a:t>
                      </a:r>
                    </a:p>
                    <a:p>
                      <a:pPr lvl="1" fontAlgn="t">
                        <a:lnSpc>
                          <a:spcPct val="150000"/>
                        </a:lnSpc>
                        <a:spcAft>
                          <a:spcPts val="0"/>
                        </a:spcAft>
                      </a:pPr>
                      <a:endParaRPr lang="en-GB" sz="16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a:effectLst/>
                          <a:latin typeface="Aptos" panose="020B0004020202020204" pitchFamily="34" charset="0"/>
                          <a:cs typeface="Arial" panose="020B0604020202020204" pitchFamily="34" charset="0"/>
                        </a:rPr>
                        <a:t>Graphemes represent how a phoneme is spelt. Each grapheme is a unit of sound regardless of how many letters there are.</a:t>
                      </a: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Blending </a:t>
                      </a:r>
                    </a:p>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(links to reading)</a:t>
                      </a: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a:effectLst/>
                          <a:latin typeface="Aptos" panose="020B0004020202020204" pitchFamily="34" charset="0"/>
                          <a:cs typeface="Arial" panose="020B0604020202020204" pitchFamily="34" charset="0"/>
                        </a:rPr>
                        <a:t>Recognising the letter sounds in a written word and merging them together in the order they are written to pronounce the word.</a:t>
                      </a:r>
                    </a:p>
                    <a:p>
                      <a:pPr lvl="1" fontAlgn="t">
                        <a:lnSpc>
                          <a:spcPct val="100000"/>
                        </a:lnSpc>
                        <a:spcAft>
                          <a:spcPts val="0"/>
                        </a:spcAft>
                      </a:pPr>
                      <a:r>
                        <a:rPr lang="en-GB" sz="1400" dirty="0">
                          <a:effectLst/>
                          <a:latin typeface="Aptos" panose="020B0004020202020204" pitchFamily="34" charset="0"/>
                          <a:cs typeface="Arial" panose="020B0604020202020204" pitchFamily="34" charset="0"/>
                        </a:rPr>
                        <a:t>e.g. c-u-p = cup</a:t>
                      </a:r>
                      <a:endParaRPr lang="en-GB" sz="14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9120800"/>
                  </a:ext>
                </a:extLst>
              </a:tr>
              <a:tr h="993136">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Diagraph</a:t>
                      </a:r>
                    </a:p>
                    <a:p>
                      <a:pPr lvl="1" fontAlgn="t">
                        <a:lnSpc>
                          <a:spcPct val="150000"/>
                        </a:lnSpc>
                        <a:spcAft>
                          <a:spcPts val="0"/>
                        </a:spcAft>
                      </a:pPr>
                      <a:endParaRPr lang="en-GB" sz="16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a:effectLst/>
                          <a:latin typeface="Aptos" panose="020B0004020202020204" pitchFamily="34" charset="0"/>
                          <a:cs typeface="Arial" panose="020B0604020202020204" pitchFamily="34" charset="0"/>
                        </a:rPr>
                        <a:t>Two letters, which makes 1 phoneme. e.g. du</a:t>
                      </a:r>
                      <a:r>
                        <a:rPr lang="en-GB" sz="1400" b="1" dirty="0">
                          <a:solidFill>
                            <a:srgbClr val="FF0000"/>
                          </a:solidFill>
                          <a:effectLst/>
                          <a:latin typeface="Aptos" panose="020B0004020202020204" pitchFamily="34" charset="0"/>
                          <a:cs typeface="Arial" panose="020B0604020202020204" pitchFamily="34" charset="0"/>
                        </a:rPr>
                        <a:t>ck. </a:t>
                      </a:r>
                      <a:r>
                        <a:rPr lang="en-GB" sz="1400" b="0" dirty="0">
                          <a:solidFill>
                            <a:schemeClr val="tx1"/>
                          </a:solidFill>
                          <a:effectLst/>
                          <a:latin typeface="Aptos" panose="020B0004020202020204" pitchFamily="34" charset="0"/>
                          <a:cs typeface="Arial" panose="020B0604020202020204" pitchFamily="34" charset="0"/>
                        </a:rPr>
                        <a:t>Or</a:t>
                      </a:r>
                      <a:r>
                        <a:rPr lang="en-GB" sz="1400" b="0" dirty="0">
                          <a:solidFill>
                            <a:srgbClr val="FF0000"/>
                          </a:solidFill>
                          <a:effectLst/>
                          <a:latin typeface="Aptos" panose="020B0004020202020204" pitchFamily="34" charset="0"/>
                          <a:cs typeface="Arial" panose="020B0604020202020204" pitchFamily="34" charset="0"/>
                        </a:rPr>
                        <a:t> </a:t>
                      </a:r>
                      <a:r>
                        <a:rPr lang="en-GB" sz="1400" b="1" dirty="0">
                          <a:solidFill>
                            <a:srgbClr val="FF0000"/>
                          </a:solidFill>
                          <a:effectLst/>
                          <a:latin typeface="Aptos" panose="020B0004020202020204" pitchFamily="34" charset="0"/>
                          <a:cs typeface="Arial" panose="020B0604020202020204" pitchFamily="34" charset="0"/>
                        </a:rPr>
                        <a:t>sh</a:t>
                      </a:r>
                      <a:r>
                        <a:rPr lang="en-GB" sz="1400" b="0" dirty="0">
                          <a:solidFill>
                            <a:schemeClr val="tx1"/>
                          </a:solidFill>
                          <a:effectLst/>
                          <a:latin typeface="Aptos" panose="020B0004020202020204" pitchFamily="34" charset="0"/>
                          <a:cs typeface="Arial" panose="020B0604020202020204" pitchFamily="34" charset="0"/>
                        </a:rPr>
                        <a:t>ip.</a:t>
                      </a: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Segmenting </a:t>
                      </a:r>
                    </a:p>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a:effectLst/>
                          <a:latin typeface="Aptos" panose="020B0004020202020204" pitchFamily="34" charset="0"/>
                          <a:cs typeface="Arial" panose="020B0604020202020204" pitchFamily="34" charset="0"/>
                        </a:rPr>
                        <a:t>(links to writing)</a:t>
                      </a: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400" dirty="0">
                          <a:effectLst/>
                          <a:latin typeface="Aptos" panose="020B0004020202020204" pitchFamily="34" charset="0"/>
                          <a:cs typeface="Arial" panose="020B0604020202020204" pitchFamily="34" charset="0"/>
                        </a:rPr>
                        <a:t>Identifying the individual phonemes in a spoken word and writing them down to form a word.</a:t>
                      </a:r>
                      <a:endParaRPr lang="en-GB" sz="14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608576"/>
                  </a:ext>
                </a:extLst>
              </a:tr>
              <a:tr h="504188">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600" b="1" dirty="0" err="1">
                          <a:effectLst/>
                          <a:latin typeface="Aptos" panose="020B0004020202020204" pitchFamily="34" charset="0"/>
                          <a:cs typeface="Arial" panose="020B0604020202020204" pitchFamily="34" charset="0"/>
                        </a:rPr>
                        <a:t>Trigraph</a:t>
                      </a:r>
                      <a:endParaRPr lang="en-GB" sz="1600" b="1" dirty="0">
                        <a:effectLst/>
                        <a:latin typeface="Aptos" panose="020B000402020202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400" dirty="0">
                          <a:effectLst/>
                          <a:latin typeface="Aptos" panose="020B0004020202020204" pitchFamily="34" charset="0"/>
                          <a:cs typeface="Arial" panose="020B0604020202020204" pitchFamily="34" charset="0"/>
                        </a:rPr>
                        <a:t>Three letters, which make 1 phoneme. e.g. l</a:t>
                      </a:r>
                      <a:r>
                        <a:rPr lang="en-GB" sz="1400" b="1" dirty="0">
                          <a:solidFill>
                            <a:srgbClr val="FF0000"/>
                          </a:solidFill>
                          <a:effectLst/>
                          <a:latin typeface="Aptos" panose="020B0004020202020204" pitchFamily="34" charset="0"/>
                          <a:cs typeface="Arial" panose="020B0604020202020204" pitchFamily="34" charset="0"/>
                        </a:rPr>
                        <a:t>igh</a:t>
                      </a:r>
                      <a:r>
                        <a:rPr lang="en-GB" sz="1400" dirty="0">
                          <a:effectLst/>
                          <a:latin typeface="Aptos" panose="020B0004020202020204" pitchFamily="34" charset="0"/>
                          <a:cs typeface="Arial" panose="020B0604020202020204" pitchFamily="34" charset="0"/>
                        </a:rPr>
                        <a:t>t</a:t>
                      </a:r>
                    </a:p>
                    <a:p>
                      <a:pPr marL="457200" marR="0" lvl="1" indent="0" algn="l" defTabSz="914400" rtl="0" eaLnBrk="1" fontAlgn="t" latinLnBrk="0" hangingPunct="1">
                        <a:lnSpc>
                          <a:spcPct val="100000"/>
                        </a:lnSpc>
                        <a:spcBef>
                          <a:spcPts val="0"/>
                        </a:spcBef>
                        <a:spcAft>
                          <a:spcPts val="0"/>
                        </a:spcAft>
                        <a:buClrTx/>
                        <a:buSzTx/>
                        <a:buFontTx/>
                        <a:buNone/>
                        <a:tabLst/>
                        <a:defRPr/>
                      </a:pPr>
                      <a:endParaRPr lang="en-GB" sz="14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endParaRPr lang="en-GB" sz="16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endParaRPr lang="en-GB" sz="1400" dirty="0">
                        <a:effectLst/>
                        <a:latin typeface="Aptos" panose="020B00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6717119"/>
                  </a:ext>
                </a:extLst>
              </a:tr>
            </a:tbl>
          </a:graphicData>
        </a:graphic>
      </p:graphicFrame>
      <p:sp>
        <p:nvSpPr>
          <p:cNvPr id="3" name="Rectangle 1"/>
          <p:cNvSpPr>
            <a:spLocks noChangeArrowheads="1"/>
          </p:cNvSpPr>
          <p:nvPr/>
        </p:nvSpPr>
        <p:spPr bwMode="auto">
          <a:xfrm>
            <a:off x="165370" y="409442"/>
            <a:ext cx="64234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D0D0D"/>
                </a:solidFill>
                <a:effectLst/>
                <a:latin typeface="Aptos Narrow" panose="020B0004020202020204" pitchFamily="34" charset="0"/>
                <a:ea typeface="Times New Roman" panose="02020603050405020304" pitchFamily="18" charset="0"/>
                <a:cs typeface="Arial" panose="020B0604020202020204" pitchFamily="34" charset="0"/>
              </a:rPr>
              <a:t>Phonics terminology your child will use at school:</a:t>
            </a:r>
            <a:endParaRPr kumimoji="0" lang="en-GB" altLang="en-US" sz="2400" b="0" i="0" u="none" strike="noStrike" cap="none" normalizeH="0" baseline="0" dirty="0">
              <a:ln>
                <a:noFill/>
              </a:ln>
              <a:solidFill>
                <a:schemeClr val="tx1"/>
              </a:solidFill>
              <a:effectLst/>
              <a:latin typeface="Aptos Narrow" panose="020B0004020202020204" pitchFamily="34" charset="0"/>
            </a:endParaRPr>
          </a:p>
        </p:txBody>
      </p:sp>
    </p:spTree>
    <p:extLst>
      <p:ext uri="{BB962C8B-B14F-4D97-AF65-F5344CB8AC3E}">
        <p14:creationId xmlns:p14="http://schemas.microsoft.com/office/powerpoint/2010/main" val="47627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FA669-697A-8B5D-F0C7-BD8E88FB61DF}"/>
              </a:ext>
            </a:extLst>
          </p:cNvPr>
          <p:cNvSpPr>
            <a:spLocks noGrp="1"/>
          </p:cNvSpPr>
          <p:nvPr>
            <p:ph type="title"/>
          </p:nvPr>
        </p:nvSpPr>
        <p:spPr/>
        <p:txBody>
          <a:bodyPr/>
          <a:lstStyle/>
          <a:p>
            <a:r>
              <a:rPr lang="en-GB" dirty="0"/>
              <a:t>Reading books for home</a:t>
            </a:r>
          </a:p>
        </p:txBody>
      </p:sp>
      <p:sp>
        <p:nvSpPr>
          <p:cNvPr id="3" name="Content Placeholder 2">
            <a:extLst>
              <a:ext uri="{FF2B5EF4-FFF2-40B4-BE49-F238E27FC236}">
                <a16:creationId xmlns:a16="http://schemas.microsoft.com/office/drawing/2014/main" id="{F53E8B53-F583-EDFC-89F1-1A2CDA5D3D5E}"/>
              </a:ext>
            </a:extLst>
          </p:cNvPr>
          <p:cNvSpPr>
            <a:spLocks noGrp="1"/>
          </p:cNvSpPr>
          <p:nvPr>
            <p:ph idx="1"/>
          </p:nvPr>
        </p:nvSpPr>
        <p:spPr>
          <a:xfrm>
            <a:off x="838200" y="2317238"/>
            <a:ext cx="10515600" cy="4351338"/>
          </a:xfrm>
        </p:spPr>
        <p:txBody>
          <a:bodyPr>
            <a:normAutofit/>
          </a:bodyPr>
          <a:lstStyle/>
          <a:p>
            <a:r>
              <a:rPr lang="en-GB" sz="2400" dirty="0"/>
              <a:t>Your child will bring a reading book home from next Friday, September 26</a:t>
            </a:r>
            <a:r>
              <a:rPr lang="en-GB" sz="2400" baseline="30000" dirty="0"/>
              <a:t>th.  </a:t>
            </a:r>
            <a:r>
              <a:rPr lang="en-GB" sz="2400" dirty="0"/>
              <a:t>The reading book will be matched to your child’s ability by the teacher. It will be changed each Friday.</a:t>
            </a:r>
          </a:p>
          <a:p>
            <a:r>
              <a:rPr lang="en-GB" sz="2400" dirty="0"/>
              <a:t>They will need a book bag. Please bring this each day with the reading record inside too.</a:t>
            </a:r>
          </a:p>
          <a:p>
            <a:r>
              <a:rPr lang="en-GB" sz="2400" dirty="0"/>
              <a:t>It is best to hear your child read as often as possible. Encourage them to look at the graphemes, say the sounds and blend the sounds together. You can help them with this if they find it tricky at first.</a:t>
            </a:r>
          </a:p>
          <a:p>
            <a:r>
              <a:rPr lang="en-GB" sz="2400" dirty="0"/>
              <a:t>Any successes or problems can be recorded in the reading record. </a:t>
            </a:r>
          </a:p>
          <a:p>
            <a:r>
              <a:rPr lang="en-GB" sz="2400" dirty="0"/>
              <a:t>Practise the helpful words whenever you hear your child read. This will help them to gain fluency when reading and writing. </a:t>
            </a:r>
          </a:p>
          <a:p>
            <a:endParaRPr lang="en-GB" dirty="0"/>
          </a:p>
        </p:txBody>
      </p:sp>
      <p:pic>
        <p:nvPicPr>
          <p:cNvPr id="4" name="Picture 3">
            <a:extLst>
              <a:ext uri="{FF2B5EF4-FFF2-40B4-BE49-F238E27FC236}">
                <a16:creationId xmlns:a16="http://schemas.microsoft.com/office/drawing/2014/main" id="{14A38737-6518-6F24-096A-47E7B33B1F7B}"/>
              </a:ext>
            </a:extLst>
          </p:cNvPr>
          <p:cNvPicPr>
            <a:picLocks noChangeAspect="1"/>
          </p:cNvPicPr>
          <p:nvPr/>
        </p:nvPicPr>
        <p:blipFill>
          <a:blip r:embed="rId2"/>
          <a:stretch>
            <a:fillRect/>
          </a:stretch>
        </p:blipFill>
        <p:spPr>
          <a:xfrm>
            <a:off x="7871209" y="98452"/>
            <a:ext cx="2538884" cy="1727173"/>
          </a:xfrm>
          <a:prstGeom prst="rect">
            <a:avLst/>
          </a:prstGeom>
        </p:spPr>
      </p:pic>
    </p:spTree>
    <p:extLst>
      <p:ext uri="{BB962C8B-B14F-4D97-AF65-F5344CB8AC3E}">
        <p14:creationId xmlns:p14="http://schemas.microsoft.com/office/powerpoint/2010/main" val="3022231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443541" y="175498"/>
            <a:ext cx="1122571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t" latinLnBrk="0" hangingPunct="0">
              <a:lnSpc>
                <a:spcPct val="150000"/>
              </a:lnSpc>
              <a:spcBef>
                <a:spcPct val="0"/>
              </a:spcBef>
              <a:spcAft>
                <a:spcPct val="0"/>
              </a:spcAft>
              <a:buClrTx/>
              <a:buSzTx/>
              <a:buFontTx/>
              <a:buNone/>
              <a:tabLst/>
            </a:pPr>
            <a:r>
              <a:rPr lang="en-GB" altLang="en-US" dirty="0">
                <a:latin typeface="Arial" panose="020B0604020202020204" pitchFamily="34" charset="0"/>
                <a:ea typeface="Calibri" panose="020F0502020204030204" pitchFamily="34" charset="0"/>
                <a:cs typeface="Arial" panose="020B0604020202020204" pitchFamily="34" charset="0"/>
              </a:rPr>
              <a:t>Some of </a:t>
            </a:r>
            <a:r>
              <a:rPr kumimoji="0" lang="en-GB" altLang="en-US"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the phonic</a:t>
            </a:r>
            <a:r>
              <a:rPr kumimoji="0" lang="en-GB" altLang="en-US" b="0" i="0" u="none" strike="noStrike" cap="none" normalizeH="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GB" altLang="en-US"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decodable books' children bring </a:t>
            </a:r>
            <a:r>
              <a:rPr kumimoji="0" lang="en-GB" altLang="en-US" b="0" i="0" u="none" strike="noStrike" cap="none" normalizeH="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home will </a:t>
            </a:r>
            <a:r>
              <a:rPr kumimoji="0" lang="en-GB" altLang="en-US"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have helpful advice and</a:t>
            </a:r>
            <a:r>
              <a:rPr kumimoji="0" lang="en-GB" altLang="en-US" b="0" i="0" u="none" strike="noStrike" cap="none" normalizeH="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guidance</a:t>
            </a:r>
            <a:r>
              <a:rPr kumimoji="0" lang="en-GB" altLang="en-US"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for you to use with your child at home.  </a:t>
            </a:r>
            <a:endParaRPr kumimoji="0" lang="en-GB"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3073" name="Picture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380" y="1110868"/>
            <a:ext cx="9662039" cy="5426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159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59C19E-95A6-1D81-9A4C-D7BCA7092BA0}"/>
              </a:ext>
            </a:extLst>
          </p:cNvPr>
          <p:cNvSpPr>
            <a:spLocks noGrp="1"/>
          </p:cNvSpPr>
          <p:nvPr>
            <p:ph type="title"/>
          </p:nvPr>
        </p:nvSpPr>
        <p:spPr>
          <a:xfrm>
            <a:off x="572493" y="238539"/>
            <a:ext cx="11018520" cy="1434415"/>
          </a:xfrm>
        </p:spPr>
        <p:txBody>
          <a:bodyPr anchor="b">
            <a:normAutofit/>
          </a:bodyPr>
          <a:lstStyle/>
          <a:p>
            <a:r>
              <a:rPr lang="en-GB" sz="5400"/>
              <a:t>Supporting your child at home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75D694-DD18-31E0-2998-E60F735957C6}"/>
              </a:ext>
            </a:extLst>
          </p:cNvPr>
          <p:cNvSpPr>
            <a:spLocks noGrp="1"/>
          </p:cNvSpPr>
          <p:nvPr>
            <p:ph idx="1"/>
          </p:nvPr>
        </p:nvSpPr>
        <p:spPr>
          <a:xfrm>
            <a:off x="572493" y="2071316"/>
            <a:ext cx="6713552" cy="4119172"/>
          </a:xfrm>
        </p:spPr>
        <p:txBody>
          <a:bodyPr anchor="t">
            <a:normAutofit/>
          </a:bodyPr>
          <a:lstStyle/>
          <a:p>
            <a:r>
              <a:rPr lang="en-GB" sz="2000" dirty="0"/>
              <a:t>Hear them read their book each day, if possible, and write in their reading record. Choose a quiet time and place for this and use lots of praise!</a:t>
            </a:r>
          </a:p>
          <a:p>
            <a:r>
              <a:rPr lang="en-GB" sz="2000" dirty="0"/>
              <a:t>Visit the Oxford Owl page for the sounds we have covered that week</a:t>
            </a:r>
          </a:p>
          <a:p>
            <a:r>
              <a:rPr lang="en-GB" sz="2000" dirty="0"/>
              <a:t>Practise letter formation as shown on the homework and online too</a:t>
            </a:r>
          </a:p>
          <a:p>
            <a:r>
              <a:rPr lang="en-GB" sz="2000" dirty="0"/>
              <a:t>Help your child to learn the helpful words off by heart</a:t>
            </a:r>
          </a:p>
          <a:p>
            <a:r>
              <a:rPr lang="en-GB" sz="2000" dirty="0"/>
              <a:t>Read story books to them at home and talk about the illustrations, the characters and what they liked about the book</a:t>
            </a:r>
          </a:p>
          <a:p>
            <a:endParaRPr lang="en-GB" sz="2000" dirty="0"/>
          </a:p>
        </p:txBody>
      </p:sp>
      <p:pic>
        <p:nvPicPr>
          <p:cNvPr id="4" name="Picture 3">
            <a:extLst>
              <a:ext uri="{FF2B5EF4-FFF2-40B4-BE49-F238E27FC236}">
                <a16:creationId xmlns:a16="http://schemas.microsoft.com/office/drawing/2014/main" id="{272FCB1A-71C8-93E6-E310-953BD575A7EC}"/>
              </a:ext>
            </a:extLst>
          </p:cNvPr>
          <p:cNvPicPr>
            <a:picLocks noChangeAspect="1"/>
          </p:cNvPicPr>
          <p:nvPr/>
        </p:nvPicPr>
        <p:blipFill>
          <a:blip r:embed="rId2"/>
          <a:srcRect l="27560" r="8468"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582256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310</TotalTime>
  <Words>775</Words>
  <Application>Microsoft Office PowerPoint</Application>
  <PresentationFormat>Widescreen</PresentationFormat>
  <Paragraphs>64</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Aptos Display</vt:lpstr>
      <vt:lpstr>Aptos Narrow</vt:lpstr>
      <vt:lpstr>Arial</vt:lpstr>
      <vt:lpstr>Arial Black</vt:lpstr>
      <vt:lpstr>Calibri</vt:lpstr>
      <vt:lpstr>Office Theme</vt:lpstr>
      <vt:lpstr>Phonics in Reception</vt:lpstr>
      <vt:lpstr>The Importance of Reading</vt:lpstr>
      <vt:lpstr>Our Phonics Scheme</vt:lpstr>
      <vt:lpstr>Our phonics lessons</vt:lpstr>
      <vt:lpstr>PowerPoint Presentation</vt:lpstr>
      <vt:lpstr>PowerPoint Presentation</vt:lpstr>
      <vt:lpstr>Reading books for home</vt:lpstr>
      <vt:lpstr>PowerPoint Presentation</vt:lpstr>
      <vt:lpstr>Supporting your child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Penni  Houghton</dc:creator>
  <cp:lastModifiedBy>Penni  Houghton</cp:lastModifiedBy>
  <cp:revision>12</cp:revision>
  <dcterms:created xsi:type="dcterms:W3CDTF">2025-09-17T17:35:46Z</dcterms:created>
  <dcterms:modified xsi:type="dcterms:W3CDTF">2025-09-18T15:04:46Z</dcterms:modified>
</cp:coreProperties>
</file>