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6" r:id="rId2"/>
    <p:sldId id="257" r:id="rId3"/>
    <p:sldId id="258" r:id="rId4"/>
    <p:sldId id="259" r:id="rId5"/>
    <p:sldId id="264"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86E4EDB-59E2-46E9-81F2-81481F2B1E5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771141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6E4EDB-59E2-46E9-81F2-81481F2B1E5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2893725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86E4EDB-59E2-46E9-81F2-81481F2B1E5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2970454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86E4EDB-59E2-46E9-81F2-81481F2B1E58}"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3320187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86E4EDB-59E2-46E9-81F2-81481F2B1E58}" type="datetimeFigureOut">
              <a:rPr lang="en-GB" smtClean="0"/>
              <a:t>14/09/2021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3542242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86E4EDB-59E2-46E9-81F2-81481F2B1E58}" type="datetimeFigureOut">
              <a:rPr lang="en-GB" smtClean="0"/>
              <a:t>14/09/2021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1091670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6E4EDB-59E2-46E9-81F2-81481F2B1E58}" type="datetimeFigureOut">
              <a:rPr lang="en-GB" smtClean="0"/>
              <a:t>14/09/2021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2329996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86E4EDB-59E2-46E9-81F2-81481F2B1E58}"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2056544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86E4EDB-59E2-46E9-81F2-81481F2B1E58}"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2730992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6E4EDB-59E2-46E9-81F2-81481F2B1E5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3802037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86E4EDB-59E2-46E9-81F2-81481F2B1E58}"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D74A29-4AD9-495A-A165-13B70C62894C}" type="slidenum">
              <a:rPr lang="en-GB" smtClean="0"/>
              <a:t>‹#›</a:t>
            </a:fld>
            <a:endParaRPr lang="en-GB"/>
          </a:p>
        </p:txBody>
      </p:sp>
    </p:spTree>
    <p:extLst>
      <p:ext uri="{BB962C8B-B14F-4D97-AF65-F5344CB8AC3E}">
        <p14:creationId xmlns:p14="http://schemas.microsoft.com/office/powerpoint/2010/main" val="3864257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6E4EDB-59E2-46E9-81F2-81481F2B1E58}" type="datetimeFigureOut">
              <a:rPr lang="en-GB" smtClean="0"/>
              <a:t>14/09/2021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D74A29-4AD9-495A-A165-13B70C62894C}" type="slidenum">
              <a:rPr lang="en-GB" smtClean="0"/>
              <a:t>‹#›</a:t>
            </a:fld>
            <a:endParaRPr lang="en-GB"/>
          </a:p>
        </p:txBody>
      </p:sp>
    </p:spTree>
    <p:extLst>
      <p:ext uri="{BB962C8B-B14F-4D97-AF65-F5344CB8AC3E}">
        <p14:creationId xmlns:p14="http://schemas.microsoft.com/office/powerpoint/2010/main" val="2297157974"/>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youtu.be/UCI2mu7URBc" TargetMode="External"/><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fdslive.oup.com/www.oup.com/oxed/primary/ort/floppys-phonics-teaching-sequence/index.html?region=uk" TargetMode="Externa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cdn.oxfordowl.co.uk/2021/02/04/15/21/05/021dfde3-22f4-4f52-a26b-e502294ea023/FP_Parent%20Doc.pdf" TargetMode="Externa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primarysite-prod-sorted.s3.amazonaws.com/lozells-junior-and-infant-school-and-nursery/UploadedDocument/c666b022de434ddc97b044d20bf845b8/2018_phonics_pupils_materials_standard.pdf" TargetMode="External"/><Relationship Id="rId2" Type="http://schemas.openxmlformats.org/officeDocument/2006/relationships/hyperlink" Target="https://primarysite-prod-sorted.s3.amazonaws.com/lozells-junior-and-infant-school-and-nursery/UploadedDocument/129f3d7fc80842dea6a332f37106d26a/2019_phonics_pupils_materials_standard.pdf" TargetMode="Externa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hyperlink" Target="https://primarysite-prod-sorted.s3.amazonaws.com/lozells-junior-and-infant-school-and-nursery/UploadedDocument/36db95fdc21b4f39a6b928cab217064d/2017_phonics_pupils_materials_standard.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descr="Logo"/>
          <p:cNvPicPr/>
          <p:nvPr/>
        </p:nvPicPr>
        <p:blipFill>
          <a:blip r:embed="rId3" cstate="print"/>
          <a:srcRect/>
          <a:stretch>
            <a:fillRect/>
          </a:stretch>
        </p:blipFill>
        <p:spPr bwMode="auto">
          <a:xfrm>
            <a:off x="4530622" y="936631"/>
            <a:ext cx="2677573" cy="2432928"/>
          </a:xfrm>
          <a:prstGeom prst="ellipse">
            <a:avLst/>
          </a:prstGeom>
          <a:ln>
            <a:noFill/>
          </a:ln>
          <a:effectLst>
            <a:softEdge rad="112500"/>
          </a:effectLst>
        </p:spPr>
      </p:pic>
      <p:sp>
        <p:nvSpPr>
          <p:cNvPr id="4" name="TextBox 3"/>
          <p:cNvSpPr txBox="1"/>
          <p:nvPr/>
        </p:nvSpPr>
        <p:spPr>
          <a:xfrm>
            <a:off x="188066" y="149703"/>
            <a:ext cx="11828834" cy="6439711"/>
          </a:xfrm>
          <a:prstGeom prst="rect">
            <a:avLst/>
          </a:prstGeom>
          <a:noFill/>
          <a:ln w="57150">
            <a:solidFill>
              <a:srgbClr val="00B050"/>
            </a:solidFill>
          </a:ln>
        </p:spPr>
        <p:txBody>
          <a:bodyPr wrap="square" rtlCol="0">
            <a:spAutoFit/>
          </a:bodyPr>
          <a:lstStyle/>
          <a:p>
            <a:endParaRPr lang="en-GB" dirty="0"/>
          </a:p>
        </p:txBody>
      </p:sp>
      <p:sp>
        <p:nvSpPr>
          <p:cNvPr id="3" name="TextBox 2"/>
          <p:cNvSpPr txBox="1"/>
          <p:nvPr/>
        </p:nvSpPr>
        <p:spPr>
          <a:xfrm>
            <a:off x="1462778" y="3546409"/>
            <a:ext cx="9027268" cy="1569660"/>
          </a:xfrm>
          <a:prstGeom prst="rect">
            <a:avLst/>
          </a:prstGeom>
          <a:noFill/>
        </p:spPr>
        <p:txBody>
          <a:bodyPr wrap="square" rtlCol="0">
            <a:spAutoFit/>
          </a:bodyPr>
          <a:lstStyle/>
          <a:p>
            <a:pPr algn="ctr"/>
            <a:r>
              <a:rPr lang="en-GB" sz="3200" b="1" dirty="0" smtClean="0">
                <a:solidFill>
                  <a:schemeClr val="accent6">
                    <a:lumMod val="50000"/>
                  </a:schemeClr>
                </a:solidFill>
                <a:latin typeface="Sassoon Infant Std" panose="020B0503020103030203" pitchFamily="34" charset="0"/>
              </a:rPr>
              <a:t>Parents’ Guide to Phonics </a:t>
            </a:r>
          </a:p>
          <a:p>
            <a:pPr algn="ctr"/>
            <a:r>
              <a:rPr lang="en-GB" sz="3200" b="1" dirty="0" smtClean="0">
                <a:solidFill>
                  <a:schemeClr val="accent6">
                    <a:lumMod val="50000"/>
                  </a:schemeClr>
                </a:solidFill>
                <a:latin typeface="Sassoon Infant Std" panose="020B0503020103030203" pitchFamily="34" charset="0"/>
              </a:rPr>
              <a:t>At</a:t>
            </a:r>
          </a:p>
          <a:p>
            <a:pPr algn="ctr"/>
            <a:r>
              <a:rPr lang="en-GB" sz="3200" b="1" dirty="0" smtClean="0">
                <a:solidFill>
                  <a:schemeClr val="accent6">
                    <a:lumMod val="50000"/>
                  </a:schemeClr>
                </a:solidFill>
                <a:latin typeface="Sassoon Infant Std" panose="020B0503020103030203" pitchFamily="34" charset="0"/>
              </a:rPr>
              <a:t>Coleman Primary School</a:t>
            </a:r>
            <a:endParaRPr lang="en-GB" sz="3200" b="1" dirty="0">
              <a:solidFill>
                <a:schemeClr val="accent6">
                  <a:lumMod val="50000"/>
                </a:schemeClr>
              </a:solidFill>
              <a:latin typeface="Sassoon Infant Std" panose="020B0503020103030203" pitchFamily="34" charset="0"/>
            </a:endParaRPr>
          </a:p>
        </p:txBody>
      </p:sp>
      <p:pic>
        <p:nvPicPr>
          <p:cNvPr id="5" name="Picture 4" descr="https://primarysite-prod-sorted.s3.amazonaws.com/lozells-junior-and-infant-school-and-nursery/UploadedImage/8924767d9abb428a96735da59014d5ab_1x1.jpeg"/>
          <p:cNvPicPr/>
          <p:nvPr/>
        </p:nvPicPr>
        <p:blipFill>
          <a:blip r:embed="rId4">
            <a:extLst>
              <a:ext uri="{28A0092B-C50C-407E-A947-70E740481C1C}">
                <a14:useLocalDpi xmlns:a14="http://schemas.microsoft.com/office/drawing/2010/main" val="0"/>
              </a:ext>
            </a:extLst>
          </a:blip>
          <a:srcRect/>
          <a:stretch>
            <a:fillRect/>
          </a:stretch>
        </p:blipFill>
        <p:spPr bwMode="auto">
          <a:xfrm>
            <a:off x="4680688" y="5043790"/>
            <a:ext cx="2377440" cy="1295400"/>
          </a:xfrm>
          <a:prstGeom prst="rect">
            <a:avLst/>
          </a:prstGeom>
          <a:noFill/>
          <a:ln>
            <a:noFill/>
          </a:ln>
        </p:spPr>
      </p:pic>
    </p:spTree>
    <p:extLst>
      <p:ext uri="{BB962C8B-B14F-4D97-AF65-F5344CB8AC3E}">
        <p14:creationId xmlns:p14="http://schemas.microsoft.com/office/powerpoint/2010/main" val="1931623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827880" y="-954981"/>
            <a:ext cx="6867586"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t" latinLnBrk="0" hangingPunct="0">
              <a:lnSpc>
                <a:spcPct val="100000"/>
              </a:lnSpc>
              <a:spcBef>
                <a:spcPct val="0"/>
              </a:spcBef>
              <a:spcAft>
                <a:spcPct val="0"/>
              </a:spcAft>
              <a:buClrTx/>
              <a:buSzTx/>
              <a:buFontTx/>
              <a:buNone/>
              <a:tabLst/>
            </a:pPr>
            <a:endParaRPr kumimoji="0" lang="en-GB" altLang="en-US" sz="1800" b="1" i="0" u="none" strike="noStrike" cap="none" normalizeH="0" baseline="0" dirty="0" smtClean="0">
              <a:ln>
                <a:noFill/>
              </a:ln>
              <a:solidFill>
                <a:srgbClr val="2C29BB"/>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t" latinLnBrk="0" hangingPunct="0">
              <a:lnSpc>
                <a:spcPct val="100000"/>
              </a:lnSpc>
              <a:spcBef>
                <a:spcPct val="0"/>
              </a:spcBef>
              <a:spcAft>
                <a:spcPct val="0"/>
              </a:spcAft>
              <a:buClrTx/>
              <a:buSzTx/>
              <a:buFontTx/>
              <a:buNone/>
              <a:tabLst/>
            </a:pPr>
            <a:endParaRPr lang="en-GB" altLang="en-US" b="1" dirty="0">
              <a:solidFill>
                <a:srgbClr val="2C29BB"/>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t" latinLnBrk="0" hangingPunct="0">
              <a:lnSpc>
                <a:spcPct val="100000"/>
              </a:lnSpc>
              <a:spcBef>
                <a:spcPct val="0"/>
              </a:spcBef>
              <a:spcAft>
                <a:spcPct val="0"/>
              </a:spcAft>
              <a:buClrTx/>
              <a:buSzTx/>
              <a:buFontTx/>
              <a:buNone/>
              <a:tabLst/>
            </a:pPr>
            <a:endParaRPr kumimoji="0" lang="en-GB" altLang="en-US" sz="1800" b="1" i="0" u="none" strike="noStrike" cap="none" normalizeH="0" baseline="0" dirty="0" smtClean="0">
              <a:ln>
                <a:noFill/>
              </a:ln>
              <a:solidFill>
                <a:srgbClr val="2C29BB"/>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t" latinLnBrk="0" hangingPunct="0">
              <a:lnSpc>
                <a:spcPct val="100000"/>
              </a:lnSpc>
              <a:spcBef>
                <a:spcPct val="0"/>
              </a:spcBef>
              <a:spcAft>
                <a:spcPct val="0"/>
              </a:spcAft>
              <a:buClrTx/>
              <a:buSzTx/>
              <a:buFontTx/>
              <a:buNone/>
              <a:tabLst/>
            </a:pPr>
            <a:endParaRPr lang="en-GB" altLang="en-US" b="1" dirty="0">
              <a:solidFill>
                <a:srgbClr val="2C29BB"/>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t" latinLnBrk="0" hangingPunct="0">
              <a:lnSpc>
                <a:spcPct val="100000"/>
              </a:lnSpc>
              <a:spcBef>
                <a:spcPct val="0"/>
              </a:spcBef>
              <a:spcAft>
                <a:spcPct val="0"/>
              </a:spcAft>
              <a:buClrTx/>
              <a:buSzTx/>
              <a:buFontTx/>
              <a:buNone/>
              <a:tabLst/>
            </a:pPr>
            <a:r>
              <a:rPr kumimoji="0" lang="en-GB" altLang="en-US" sz="4400" b="1" i="0" u="none" strike="noStrike" cap="none" normalizeH="0" baseline="0" dirty="0" smtClean="0">
                <a:ln>
                  <a:noFill/>
                </a:ln>
                <a:solidFill>
                  <a:srgbClr val="00B050"/>
                </a:solidFill>
                <a:effectLst/>
                <a:latin typeface="Arial" panose="020B0604020202020204" pitchFamily="34" charset="0"/>
                <a:ea typeface="Times New Roman" panose="02020603050405020304" pitchFamily="18" charset="0"/>
                <a:cs typeface="Arial" panose="020B0604020202020204" pitchFamily="34" charset="0"/>
              </a:rPr>
              <a:t>Phonics </a:t>
            </a:r>
          </a:p>
          <a:p>
            <a:pPr marL="0" marR="0" lvl="0" indent="0" algn="ctr" defTabSz="914400" rtl="0" eaLnBrk="0" fontAlgn="t" latinLnBrk="0" hangingPunct="0">
              <a:lnSpc>
                <a:spcPct val="100000"/>
              </a:lnSpc>
              <a:spcBef>
                <a:spcPct val="0"/>
              </a:spcBef>
              <a:spcAft>
                <a:spcPct val="0"/>
              </a:spcAft>
              <a:buClrTx/>
              <a:buSzTx/>
              <a:buFontTx/>
              <a:buNone/>
              <a:tabLst/>
            </a:pPr>
            <a:r>
              <a:rPr kumimoji="0" lang="en-GB" altLang="en-US" sz="4400" b="1" i="0" u="none" strike="noStrike" cap="none" normalizeH="0" baseline="0" dirty="0" smtClean="0">
                <a:ln>
                  <a:noFill/>
                </a:ln>
                <a:solidFill>
                  <a:srgbClr val="00B050"/>
                </a:solidFill>
                <a:effectLst/>
                <a:latin typeface="Arial" panose="020B0604020202020204" pitchFamily="34" charset="0"/>
                <a:ea typeface="Times New Roman" panose="02020603050405020304" pitchFamily="18" charset="0"/>
                <a:cs typeface="Arial" panose="020B0604020202020204" pitchFamily="34" charset="0"/>
              </a:rPr>
              <a:t>at </a:t>
            </a:r>
          </a:p>
          <a:p>
            <a:pPr marL="0" marR="0" lvl="0" indent="0" algn="ctr" defTabSz="914400" rtl="0" eaLnBrk="0" fontAlgn="t" latinLnBrk="0" hangingPunct="0">
              <a:lnSpc>
                <a:spcPct val="100000"/>
              </a:lnSpc>
              <a:spcBef>
                <a:spcPct val="0"/>
              </a:spcBef>
              <a:spcAft>
                <a:spcPct val="0"/>
              </a:spcAft>
              <a:buClrTx/>
              <a:buSzTx/>
              <a:buFontTx/>
              <a:buNone/>
              <a:tabLst/>
            </a:pPr>
            <a:r>
              <a:rPr kumimoji="0" lang="en-GB" altLang="en-US" sz="4400" b="1" i="0" u="none" strike="noStrike" cap="none" normalizeH="0" baseline="0" dirty="0" smtClean="0">
                <a:ln>
                  <a:noFill/>
                </a:ln>
                <a:solidFill>
                  <a:srgbClr val="00B050"/>
                </a:solidFill>
                <a:effectLst/>
                <a:latin typeface="Arial" panose="020B0604020202020204" pitchFamily="34" charset="0"/>
                <a:ea typeface="Times New Roman" panose="02020603050405020304" pitchFamily="18" charset="0"/>
                <a:cs typeface="Arial" panose="020B0604020202020204" pitchFamily="34" charset="0"/>
              </a:rPr>
              <a:t>Coleman Primary School</a:t>
            </a:r>
            <a:endParaRPr kumimoji="0" lang="en-GB" altLang="en-US" sz="4400" b="0" i="0" u="none" strike="noStrike" cap="none" normalizeH="0" baseline="0" dirty="0" smtClean="0">
              <a:ln>
                <a:noFill/>
              </a:ln>
              <a:solidFill>
                <a:srgbClr val="00B050"/>
              </a:solidFill>
              <a:effectLst/>
            </a:endParaRPr>
          </a:p>
        </p:txBody>
      </p:sp>
      <p:pic>
        <p:nvPicPr>
          <p:cNvPr id="1025" name="Picture 1" descr="https://primarysite-prod-sorted.s3.amazonaws.com/lozells-junior-and-infant-school-and-nursery/UploadedImage/b1542bb64f38417aaa698317a72f4ec3_1x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1805" y="2189124"/>
            <a:ext cx="4408346" cy="208171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10247" y="1518077"/>
            <a:ext cx="12081753" cy="5339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1800" b="1" i="0" u="none" strike="noStrike" cap="none" normalizeH="0" baseline="0" dirty="0" smtClean="0">
                <a:ln>
                  <a:noFill/>
                </a:ln>
                <a:solidFill>
                  <a:srgbClr val="2C29BB"/>
                </a:solidFill>
                <a:effectLst/>
                <a:latin typeface="Calibri" panose="020F050202020403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lang="en-GB" altLang="en-US" sz="1100" dirty="0">
              <a:solidFill>
                <a:srgbClr val="0D0D0D"/>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lang="en-GB" altLang="en-US" sz="1100" dirty="0">
              <a:solidFill>
                <a:srgbClr val="0D0D0D"/>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lang="en-GB" altLang="en-US" sz="1100" dirty="0">
              <a:solidFill>
                <a:srgbClr val="0D0D0D"/>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lang="en-GB" altLang="en-US" sz="1100" dirty="0">
              <a:solidFill>
                <a:srgbClr val="0D0D0D"/>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lang="en-GB" altLang="en-US" sz="1100" dirty="0">
              <a:solidFill>
                <a:srgbClr val="0D0D0D"/>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lang="en-GB" altLang="en-US" sz="1100" dirty="0">
              <a:solidFill>
                <a:srgbClr val="0D0D0D"/>
              </a:solidFill>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00000"/>
              </a:lnSpc>
              <a:spcBef>
                <a:spcPct val="0"/>
              </a:spcBef>
              <a:spcAft>
                <a:spcPct val="0"/>
              </a:spcAft>
              <a:buClrTx/>
              <a:buSzTx/>
              <a:buFontTx/>
              <a:buNone/>
              <a:tabLst/>
            </a:pPr>
            <a:endParaRPr kumimoji="0" lang="en-GB" altLang="en-US" sz="11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t" latinLnBrk="0" hangingPunct="0">
              <a:lnSpc>
                <a:spcPct val="150000"/>
              </a:lnSpc>
              <a:spcBef>
                <a:spcPct val="0"/>
              </a:spcBef>
              <a:spcAft>
                <a:spcPct val="0"/>
              </a:spcAft>
              <a:buClrTx/>
              <a:buSzTx/>
              <a:buFontTx/>
              <a:buNone/>
              <a:tabLst/>
            </a:pPr>
            <a:r>
              <a:rPr kumimoji="0" lang="en-GB" altLang="en-US" sz="24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rPr>
              <a:t>Phonics is proven to be the most effective method of teaching children to learn to read as it simplifies the English language down into just 44 sounds. Children therefore 'decode' words by breaking them down into its sounds rather than having to memorise thousands of words individually.</a:t>
            </a:r>
            <a:endParaRPr kumimoji="0" lang="en-GB" altLang="en-US" sz="24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50000"/>
              </a:lnSpc>
              <a:spcBef>
                <a:spcPct val="0"/>
              </a:spcBef>
              <a:spcAft>
                <a:spcPct val="0"/>
              </a:spcAft>
              <a:buClrTx/>
              <a:buSzTx/>
              <a:buFontTx/>
              <a:buNone/>
              <a:tabLst/>
            </a:pPr>
            <a:r>
              <a:rPr kumimoji="0" lang="en-GB" altLang="en-US" sz="24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hlinkClick r:id="rId3"/>
              </a:rPr>
              <a:t>Click this link</a:t>
            </a:r>
            <a:r>
              <a:rPr kumimoji="0" lang="en-GB" altLang="en-US" sz="2400" b="0"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rPr>
              <a:t> to hear how pure sounds are pronounced correctly. </a:t>
            </a:r>
            <a:endParaRPr kumimoji="0" lang="en-GB" alt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138090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341" y="2109547"/>
            <a:ext cx="12013659" cy="4662815"/>
          </a:xfrm>
          <a:prstGeom prst="rect">
            <a:avLst/>
          </a:prstGeom>
        </p:spPr>
        <p:txBody>
          <a:bodyPr wrap="square">
            <a:spAutoFit/>
          </a:bodyPr>
          <a:lstStyle/>
          <a:p>
            <a:pPr fontAlgn="t">
              <a:lnSpc>
                <a:spcPct val="150000"/>
              </a:lnSpc>
              <a:spcAft>
                <a:spcPts val="0"/>
              </a:spcAft>
            </a:pP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our school, we teach early reading and writing to our children using a rigorous systematic synthetic phonics programme called Floppy’s Phonics. </a:t>
            </a:r>
            <a:r>
              <a:rPr lang="en-GB"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Floppy's Phonics</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is a beautifully crafted programme that is rigorous, easy-to-use and engages children from the outset, enabling them to learn to read quickly. This wonderful programme teaches the letter/sound correspondences of the English alphabetic code explicitly and comprehensively for reading and spelling.</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It includes the characters of Floppy the dog, Biff, Chip and Kipper, which engages children fully for the phonics teaching &amp; learning, vocabulary enrichment and language comprehension.</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Alongside our programme, we use high quality resources for effective and consistent</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a:t>
            </a:r>
            <a:r>
              <a:rPr lang="en-GB"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phonics</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teaching. </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Our children engage in fun, multisensory phonics lessons 5 days a week, for 30mins through EYFS to KS1.</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b="1" u="sng" dirty="0">
                <a:solidFill>
                  <a:srgbClr val="2D3AA8"/>
                </a:solidFill>
                <a:latin typeface="Arial" panose="020B0604020202020204" pitchFamily="34" charset="0"/>
                <a:ea typeface="Times New Roman" panose="02020603050405020304" pitchFamily="18" charset="0"/>
                <a:cs typeface="Times New Roman" panose="02020603050405020304" pitchFamily="18" charset="0"/>
                <a:hlinkClick r:id="rId2"/>
              </a:rPr>
              <a:t>Click this link</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 to see how we teach phonics and what resources we use as part of our Floppy's Phonics programme.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https://primarysite-prod-sorted.s3.amazonaws.com/lozells-junior-and-infant-school-and-nursery/UploadedImage/8924767d9abb428a96735da59014d5ab_1x1.jpeg"/>
          <p:cNvPicPr/>
          <p:nvPr/>
        </p:nvPicPr>
        <p:blipFill>
          <a:blip r:embed="rId3">
            <a:extLst>
              <a:ext uri="{28A0092B-C50C-407E-A947-70E740481C1C}">
                <a14:useLocalDpi xmlns:a14="http://schemas.microsoft.com/office/drawing/2010/main" val="0"/>
              </a:ext>
            </a:extLst>
          </a:blip>
          <a:srcRect/>
          <a:stretch>
            <a:fillRect/>
          </a:stretch>
        </p:blipFill>
        <p:spPr bwMode="auto">
          <a:xfrm>
            <a:off x="7222462" y="232654"/>
            <a:ext cx="3691971" cy="1779617"/>
          </a:xfrm>
          <a:prstGeom prst="rect">
            <a:avLst/>
          </a:prstGeom>
          <a:noFill/>
          <a:ln>
            <a:noFill/>
          </a:ln>
        </p:spPr>
      </p:pic>
      <p:pic>
        <p:nvPicPr>
          <p:cNvPr id="5" name="Picture 4" descr="https://primarysite-prod-sorted.s3.amazonaws.com/lozells-junior-and-infant-school-and-nursery/UploadedImage/b1542bb64f38417aaa698317a72f4ec3_1x1.jpeg"/>
          <p:cNvPicPr/>
          <p:nvPr/>
        </p:nvPicPr>
        <p:blipFill>
          <a:blip r:embed="rId4">
            <a:extLst>
              <a:ext uri="{28A0092B-C50C-407E-A947-70E740481C1C}">
                <a14:useLocalDpi xmlns:a14="http://schemas.microsoft.com/office/drawing/2010/main" val="0"/>
              </a:ext>
            </a:extLst>
          </a:blip>
          <a:srcRect/>
          <a:stretch>
            <a:fillRect/>
          </a:stretch>
        </p:blipFill>
        <p:spPr bwMode="auto">
          <a:xfrm>
            <a:off x="1603036" y="232653"/>
            <a:ext cx="3542895" cy="1779617"/>
          </a:xfrm>
          <a:prstGeom prst="rect">
            <a:avLst/>
          </a:prstGeom>
          <a:noFill/>
          <a:ln>
            <a:noFill/>
          </a:ln>
        </p:spPr>
      </p:pic>
    </p:spTree>
    <p:extLst>
      <p:ext uri="{BB962C8B-B14F-4D97-AF65-F5344CB8AC3E}">
        <p14:creationId xmlns:p14="http://schemas.microsoft.com/office/powerpoint/2010/main" val="37775264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primarysite-prod-sorted.s3.amazonaws.com/lozells-junior-and-infant-school-and-nursery/UploadedImage/f80b42064597487e9128088c585839bb_1x1.jpeg"/>
          <p:cNvPicPr/>
          <p:nvPr/>
        </p:nvPicPr>
        <p:blipFill>
          <a:blip r:embed="rId2">
            <a:extLst>
              <a:ext uri="{28A0092B-C50C-407E-A947-70E740481C1C}">
                <a14:useLocalDpi xmlns:a14="http://schemas.microsoft.com/office/drawing/2010/main" val="0"/>
              </a:ext>
            </a:extLst>
          </a:blip>
          <a:srcRect/>
          <a:stretch>
            <a:fillRect/>
          </a:stretch>
        </p:blipFill>
        <p:spPr bwMode="auto">
          <a:xfrm>
            <a:off x="4549301" y="0"/>
            <a:ext cx="2334639" cy="2033033"/>
          </a:xfrm>
          <a:prstGeom prst="rect">
            <a:avLst/>
          </a:prstGeom>
          <a:noFill/>
          <a:ln>
            <a:noFill/>
          </a:ln>
        </p:spPr>
      </p:pic>
      <p:sp>
        <p:nvSpPr>
          <p:cNvPr id="3" name="Rectangle 2"/>
          <p:cNvSpPr>
            <a:spLocks noChangeArrowheads="1"/>
          </p:cNvSpPr>
          <p:nvPr/>
        </p:nvSpPr>
        <p:spPr bwMode="auto">
          <a:xfrm>
            <a:off x="165371" y="1688829"/>
            <a:ext cx="11877472"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t" latinLnBrk="0" hangingPunct="0">
              <a:lnSpc>
                <a:spcPct val="150000"/>
              </a:lnSpc>
              <a:spcBef>
                <a:spcPct val="0"/>
              </a:spcBef>
              <a:spcAft>
                <a:spcPct val="0"/>
              </a:spcAft>
              <a:buClrTx/>
              <a:buSzTx/>
              <a:buFontTx/>
              <a:buNone/>
              <a:tabLst>
                <a:tab pos="457200" algn="l"/>
              </a:tabLst>
            </a:pPr>
            <a:r>
              <a:rPr kumimoji="0" lang="en-GB" altLang="en-US" b="0" i="0" u="none" strike="noStrike" cap="none" normalizeH="0" baseline="0" dirty="0" smtClean="0">
                <a:ln>
                  <a:noFill/>
                </a:ln>
                <a:solidFill>
                  <a:srgbClr val="000000"/>
                </a:solidFill>
                <a:effectLst/>
                <a:ea typeface="Times New Roman" panose="02020603050405020304" pitchFamily="18" charset="0"/>
                <a:cs typeface="Arial" panose="020B0604020202020204" pitchFamily="34" charset="0"/>
              </a:rPr>
              <a:t>To reinforce the phonics teaching in school, your child may bring home some books and activities to share with you. This includes:</a:t>
            </a:r>
            <a:endParaRPr kumimoji="0" lang="en-GB" altLang="en-US" b="0"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t" latinLnBrk="0" hangingPunct="0">
              <a:lnSpc>
                <a:spcPct val="15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rgbClr val="000000"/>
                </a:solidFill>
                <a:effectLst/>
                <a:ea typeface="Times New Roman" panose="02020603050405020304" pitchFamily="18" charset="0"/>
                <a:cs typeface="Arial" panose="020B0604020202020204" pitchFamily="34" charset="0"/>
              </a:rPr>
              <a:t>Fully decodable phonics book linked to the sounds/phase they are learning in school.</a:t>
            </a:r>
            <a:endParaRPr kumimoji="0" lang="en-GB" altLang="en-US" b="0"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t" latinLnBrk="0" hangingPunct="0">
              <a:lnSpc>
                <a:spcPct val="15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rgbClr val="000000"/>
                </a:solidFill>
                <a:effectLst/>
                <a:ea typeface="Times New Roman" panose="02020603050405020304" pitchFamily="18" charset="0"/>
                <a:cs typeface="Arial" panose="020B0604020202020204" pitchFamily="34" charset="0"/>
              </a:rPr>
              <a:t>Floppy Phonics Activity sheet</a:t>
            </a:r>
            <a:endParaRPr kumimoji="0" lang="en-GB" altLang="en-US" b="0"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t" latinLnBrk="0" hangingPunct="0">
              <a:lnSpc>
                <a:spcPct val="15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rgbClr val="000000"/>
                </a:solidFill>
                <a:effectLst/>
                <a:ea typeface="Times New Roman" panose="02020603050405020304" pitchFamily="18" charset="0"/>
                <a:cs typeface="Arial" panose="020B0604020202020204" pitchFamily="34" charset="0"/>
              </a:rPr>
              <a:t>Say the sounds poster</a:t>
            </a:r>
            <a:endParaRPr kumimoji="0" lang="en-GB" altLang="en-US" b="0"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t" latinLnBrk="0" hangingPunct="0">
              <a:lnSpc>
                <a:spcPct val="15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rgbClr val="000000"/>
                </a:solidFill>
                <a:effectLst/>
                <a:ea typeface="Times New Roman" panose="02020603050405020304" pitchFamily="18" charset="0"/>
                <a:cs typeface="Arial" panose="020B0604020202020204" pitchFamily="34" charset="0"/>
              </a:rPr>
              <a:t>Grapheme and picture tiles</a:t>
            </a:r>
          </a:p>
          <a:p>
            <a:pPr marL="0" marR="0" lvl="0" indent="0" algn="l" defTabSz="914400" rtl="0" eaLnBrk="0" fontAlgn="t" latinLnBrk="0" hangingPunct="0">
              <a:lnSpc>
                <a:spcPct val="150000"/>
              </a:lnSpc>
              <a:spcBef>
                <a:spcPct val="0"/>
              </a:spcBef>
              <a:spcAft>
                <a:spcPct val="0"/>
              </a:spcAft>
              <a:buClrTx/>
              <a:buSzTx/>
              <a:buFontTx/>
              <a:buChar char="•"/>
              <a:tabLst>
                <a:tab pos="457200" algn="l"/>
              </a:tabLst>
            </a:pPr>
            <a:r>
              <a:rPr lang="en-GB" altLang="en-US" dirty="0" smtClean="0">
                <a:solidFill>
                  <a:srgbClr val="000000"/>
                </a:solidFill>
                <a:cs typeface="Arial" panose="020B0604020202020204" pitchFamily="34" charset="0"/>
              </a:rPr>
              <a:t>Mini Alphabetic Code – This is a very helpful teaching and learning tool; It clarifies understanding of the relationship between the sounds of our speech and the written codes or the letters and letters groups allotted to those sounds, e.g. </a:t>
            </a:r>
          </a:p>
          <a:p>
            <a:pPr marL="0" marR="0" lvl="0" indent="0" algn="l" defTabSz="914400" rtl="0" eaLnBrk="0" fontAlgn="t" latinLnBrk="0" hangingPunct="0">
              <a:lnSpc>
                <a:spcPct val="150000"/>
              </a:lnSpc>
              <a:spcBef>
                <a:spcPct val="0"/>
              </a:spcBef>
              <a:spcAft>
                <a:spcPct val="0"/>
              </a:spcAft>
              <a:buClrTx/>
              <a:buSzTx/>
              <a:buFontTx/>
              <a:buChar char="•"/>
              <a:tabLst>
                <a:tab pos="457200" algn="l"/>
              </a:tabLst>
            </a:pPr>
            <a:endParaRPr kumimoji="0" lang="en-GB" altLang="en-US" b="0"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t" latinLnBrk="0" hangingPunct="0">
              <a:lnSpc>
                <a:spcPct val="150000"/>
              </a:lnSpc>
              <a:spcBef>
                <a:spcPct val="0"/>
              </a:spcBef>
              <a:spcAft>
                <a:spcPct val="0"/>
              </a:spcAft>
              <a:buClrTx/>
              <a:buSzTx/>
              <a:buFontTx/>
              <a:buNone/>
              <a:tabLst>
                <a:tab pos="457200" algn="l"/>
              </a:tabLst>
            </a:pPr>
            <a:r>
              <a:rPr kumimoji="0" lang="en-GB" altLang="en-US" b="0" i="0" u="none" strike="noStrike" cap="none" normalizeH="0" baseline="0" dirty="0" smtClean="0">
                <a:ln>
                  <a:noFill/>
                </a:ln>
                <a:solidFill>
                  <a:srgbClr val="0D0D0D"/>
                </a:solidFill>
                <a:effectLst/>
                <a:ea typeface="Times New Roman" panose="02020603050405020304" pitchFamily="18" charset="0"/>
                <a:cs typeface="Arial" panose="020B0604020202020204" pitchFamily="34" charset="0"/>
              </a:rPr>
              <a:t> </a:t>
            </a:r>
          </a:p>
          <a:p>
            <a:pPr marL="0" marR="0" lvl="0" indent="0" algn="l" defTabSz="914400" rtl="0" eaLnBrk="0" fontAlgn="t" latinLnBrk="0" hangingPunct="0">
              <a:lnSpc>
                <a:spcPct val="150000"/>
              </a:lnSpc>
              <a:spcBef>
                <a:spcPct val="0"/>
              </a:spcBef>
              <a:spcAft>
                <a:spcPct val="0"/>
              </a:spcAft>
              <a:buClrTx/>
              <a:buSzTx/>
              <a:buFontTx/>
              <a:buNone/>
              <a:tabLst>
                <a:tab pos="457200" algn="l"/>
              </a:tabLst>
            </a:pPr>
            <a:r>
              <a:rPr lang="en-GB" altLang="en-US" dirty="0" smtClean="0">
                <a:solidFill>
                  <a:srgbClr val="0D0D0D"/>
                </a:solidFill>
                <a:cs typeface="Arial" panose="020B0604020202020204" pitchFamily="34" charset="0"/>
              </a:rPr>
              <a:t>The next page has a copy of the Mini Alphabetic code the children will be using in school and at home.</a:t>
            </a:r>
            <a:endParaRPr kumimoji="0" lang="en-GB" altLang="en-US" b="0" i="0" u="none" strike="noStrike" cap="none" normalizeH="0" baseline="0" dirty="0" smtClean="0">
              <a:ln>
                <a:noFill/>
              </a:ln>
              <a:solidFill>
                <a:schemeClr val="tx1"/>
              </a:solidFill>
              <a:effectLst/>
              <a:cs typeface="Arial" panose="020B0604020202020204" pitchFamily="34" charset="0"/>
            </a:endParaRPr>
          </a:p>
        </p:txBody>
      </p:sp>
      <p:sp>
        <p:nvSpPr>
          <p:cNvPr id="4" name="Rectangle 3"/>
          <p:cNvSpPr>
            <a:spLocks noChangeArrowheads="1"/>
          </p:cNvSpPr>
          <p:nvPr/>
        </p:nvSpPr>
        <p:spPr bwMode="auto">
          <a:xfrm>
            <a:off x="787940" y="399806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endParaRPr lang="en-GB"/>
          </a:p>
        </p:txBody>
      </p:sp>
      <p:pic>
        <p:nvPicPr>
          <p:cNvPr id="5" name="Picture 4"/>
          <p:cNvPicPr>
            <a:picLocks noChangeAspect="1"/>
          </p:cNvPicPr>
          <p:nvPr/>
        </p:nvPicPr>
        <p:blipFill rotWithShape="1">
          <a:blip r:embed="rId3"/>
          <a:srcRect b="22627"/>
          <a:stretch/>
        </p:blipFill>
        <p:spPr>
          <a:xfrm>
            <a:off x="3739574" y="5019090"/>
            <a:ext cx="3954091" cy="1352527"/>
          </a:xfrm>
          <a:prstGeom prst="rect">
            <a:avLst/>
          </a:prstGeom>
        </p:spPr>
      </p:pic>
    </p:spTree>
    <p:extLst>
      <p:ext uri="{BB962C8B-B14F-4D97-AF65-F5344CB8AC3E}">
        <p14:creationId xmlns:p14="http://schemas.microsoft.com/office/powerpoint/2010/main" val="1397510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08706" y="94185"/>
            <a:ext cx="4451521" cy="6491441"/>
          </a:xfrm>
          <a:prstGeom prst="rect">
            <a:avLst/>
          </a:prstGeom>
        </p:spPr>
      </p:pic>
      <p:pic>
        <p:nvPicPr>
          <p:cNvPr id="3" name="Picture 2"/>
          <p:cNvPicPr>
            <a:picLocks noChangeAspect="1"/>
          </p:cNvPicPr>
          <p:nvPr/>
        </p:nvPicPr>
        <p:blipFill>
          <a:blip r:embed="rId3"/>
          <a:stretch>
            <a:fillRect/>
          </a:stretch>
        </p:blipFill>
        <p:spPr>
          <a:xfrm>
            <a:off x="6106944" y="538568"/>
            <a:ext cx="4632392" cy="6047058"/>
          </a:xfrm>
          <a:prstGeom prst="rect">
            <a:avLst/>
          </a:prstGeom>
        </p:spPr>
      </p:pic>
    </p:spTree>
    <p:extLst>
      <p:ext uri="{BB962C8B-B14F-4D97-AF65-F5344CB8AC3E}">
        <p14:creationId xmlns:p14="http://schemas.microsoft.com/office/powerpoint/2010/main" val="21200544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443541" y="175498"/>
            <a:ext cx="1122571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t" latinLnBrk="0" hangingPunct="0">
              <a:lnSpc>
                <a:spcPct val="150000"/>
              </a:lnSpc>
              <a:spcBef>
                <a:spcPct val="0"/>
              </a:spcBef>
              <a:spcAft>
                <a:spcPct val="0"/>
              </a:spcAft>
              <a:buClrTx/>
              <a:buSzTx/>
              <a:buFontTx/>
              <a:buNone/>
              <a:tabLst/>
            </a:pPr>
            <a:r>
              <a:rPr kumimoji="0" lang="en-GB" altLang="en-US"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All the phonic</a:t>
            </a:r>
            <a:r>
              <a:rPr kumimoji="0" lang="en-GB" altLang="en-US" b="0"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GB" altLang="en-US"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decodable books children bring </a:t>
            </a:r>
            <a:r>
              <a:rPr kumimoji="0" lang="en-GB" altLang="en-US" b="0"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home will </a:t>
            </a:r>
            <a:r>
              <a:rPr kumimoji="0" lang="en-GB" altLang="en-US"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have helpful advice and</a:t>
            </a:r>
            <a:r>
              <a:rPr kumimoji="0" lang="en-GB" altLang="en-US" b="0"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guidance</a:t>
            </a:r>
            <a:r>
              <a:rPr kumimoji="0" lang="en-GB" altLang="en-US"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for you to use with your child at home.  </a:t>
            </a:r>
            <a:endParaRPr kumimoji="0" lang="en-GB" altLang="en-US"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3073" name="Picture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380" y="1110868"/>
            <a:ext cx="9662039" cy="5426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1591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4205" y="1566154"/>
            <a:ext cx="11031166" cy="5502597"/>
          </a:xfrm>
          <a:prstGeom prst="rect">
            <a:avLst/>
          </a:prstGeom>
        </p:spPr>
        <p:txBody>
          <a:bodyPr wrap="square">
            <a:spAutoFit/>
          </a:bodyPr>
          <a:lstStyle/>
          <a:p>
            <a:pPr fontAlgn="t">
              <a:lnSpc>
                <a:spcPct val="107000"/>
              </a:lnSpc>
              <a:spcAft>
                <a:spcPts val="0"/>
              </a:spcAft>
            </a:pPr>
            <a:endParaRPr lang="en-GB" sz="2800" b="1" dirty="0">
              <a:solidFill>
                <a:srgbClr val="5B9BD5"/>
              </a:solidFill>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smtClean="0">
              <a:solidFill>
                <a:srgbClr val="5B9BD5"/>
              </a:solidFill>
              <a:effectLst/>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a:solidFill>
                <a:srgbClr val="5B9BD5"/>
              </a:solidFill>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smtClean="0">
              <a:solidFill>
                <a:srgbClr val="5B9BD5"/>
              </a:solidFill>
              <a:effectLst/>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2800" b="1" dirty="0">
              <a:solidFill>
                <a:srgbClr val="5B9BD5"/>
              </a:solidFill>
              <a:latin typeface="Arial Black" panose="020B0A040201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0"/>
              </a:spcAft>
            </a:pP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Your child will also have access to </a:t>
            </a:r>
            <a:r>
              <a:rPr lang="en-GB"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Floppy’s Phonics Online</a:t>
            </a: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en-GB" i="1" dirty="0">
                <a:solidFill>
                  <a:srgbClr val="333333"/>
                </a:solidFill>
                <a:latin typeface="Arial" panose="020B0604020202020204" pitchFamily="34" charset="0"/>
                <a:ea typeface="Calibri" panose="020F0502020204030204" pitchFamily="34" charset="0"/>
                <a:cs typeface="Times New Roman" panose="02020603050405020304" pitchFamily="18" charset="0"/>
              </a:rPr>
              <a:t>Floppy's Phonics Online</a:t>
            </a:r>
            <a:r>
              <a:rPr lang="en-GB" dirty="0">
                <a:solidFill>
                  <a:srgbClr val="333333"/>
                </a:solidFill>
                <a:latin typeface="Arial" panose="020B0604020202020204" pitchFamily="34" charset="0"/>
                <a:ea typeface="Calibri" panose="020F0502020204030204" pitchFamily="34" charset="0"/>
                <a:cs typeface="Times New Roman" panose="02020603050405020304" pitchFamily="18" charset="0"/>
              </a:rPr>
              <a:t> is a subscription service with interactive phonics lessons and integrated activities to teach sounds, blending, grapheme-phoneme correspondence, letter formation and pronunciation.  This programme allows children to practise their learning at home.</a:t>
            </a:r>
            <a:r>
              <a:rPr lang="en-GB" sz="2400" dirty="0" smtClean="0">
                <a:solidFill>
                  <a:srgbClr val="333333"/>
                </a:solidFill>
                <a:effectLst/>
                <a:latin typeface="Arial" panose="020B0604020202020204" pitchFamily="34" charset="0"/>
                <a:ea typeface="Calibri" panose="020F0502020204030204" pitchFamily="34" charset="0"/>
                <a:cs typeface="Times New Roman" panose="02020603050405020304" pitchFamily="18" charset="0"/>
              </a:rPr>
              <a:t> </a:t>
            </a:r>
            <a:r>
              <a:rPr lang="en-GB" u="sng" dirty="0">
                <a:solidFill>
                  <a:srgbClr val="0563C1"/>
                </a:solidFill>
                <a:latin typeface="Arial" panose="020B0604020202020204" pitchFamily="34" charset="0"/>
                <a:ea typeface="Times New Roman" panose="02020603050405020304" pitchFamily="18" charset="0"/>
                <a:cs typeface="Times New Roman" panose="02020603050405020304" pitchFamily="18" charset="0"/>
                <a:hlinkClick r:id="rId2"/>
              </a:rPr>
              <a:t>Please Click Here</a:t>
            </a:r>
            <a:r>
              <a:rPr lang="en-GB"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to find out how you can use this programme to help your child practise and consolidate their reading skills at home</a:t>
            </a:r>
            <a:r>
              <a:rPr lang="en-GB"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2000" b="1" dirty="0" smtClean="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Floppy&amp;#39;s Phonics Online – 12 month subscription | Floppy&amp;#39;s Phonic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5884"/>
          <a:stretch/>
        </p:blipFill>
        <p:spPr bwMode="auto">
          <a:xfrm>
            <a:off x="3605788" y="1352144"/>
            <a:ext cx="5343660" cy="267510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Floppy&amp;#39;s Phonics Online – 12 month subscription | Floppy&amp;#39;s Phonics"/>
          <p:cNvPicPr>
            <a:picLocks noChangeAspect="1" noChangeArrowheads="1"/>
          </p:cNvPicPr>
          <p:nvPr/>
        </p:nvPicPr>
        <p:blipFill rotWithShape="1">
          <a:blip r:embed="rId4">
            <a:extLst>
              <a:ext uri="{28A0092B-C50C-407E-A947-70E740481C1C}">
                <a14:useLocalDpi xmlns:a14="http://schemas.microsoft.com/office/drawing/2010/main" val="0"/>
              </a:ext>
            </a:extLst>
          </a:blip>
          <a:srcRect l="38452" t="4824" r="19404" b="82766"/>
          <a:stretch/>
        </p:blipFill>
        <p:spPr bwMode="auto">
          <a:xfrm>
            <a:off x="3618689" y="184824"/>
            <a:ext cx="5330759" cy="1060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956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03537484"/>
              </p:ext>
            </p:extLst>
          </p:nvPr>
        </p:nvGraphicFramePr>
        <p:xfrm>
          <a:off x="243190" y="871107"/>
          <a:ext cx="11566189" cy="5852192"/>
        </p:xfrm>
        <a:graphic>
          <a:graphicData uri="http://schemas.openxmlformats.org/drawingml/2006/table">
            <a:tbl>
              <a:tblPr firstRow="1" firstCol="1" bandRow="1">
                <a:tableStyleId>{5940675A-B579-460E-94D1-54222C63F5DA}</a:tableStyleId>
              </a:tblPr>
              <a:tblGrid>
                <a:gridCol w="1620054">
                  <a:extLst>
                    <a:ext uri="{9D8B030D-6E8A-4147-A177-3AD203B41FA5}">
                      <a16:colId xmlns:a16="http://schemas.microsoft.com/office/drawing/2014/main" val="377848683"/>
                    </a:ext>
                  </a:extLst>
                </a:gridCol>
                <a:gridCol w="4202317">
                  <a:extLst>
                    <a:ext uri="{9D8B030D-6E8A-4147-A177-3AD203B41FA5}">
                      <a16:colId xmlns:a16="http://schemas.microsoft.com/office/drawing/2014/main" val="2726396436"/>
                    </a:ext>
                  </a:extLst>
                </a:gridCol>
                <a:gridCol w="2248174">
                  <a:extLst>
                    <a:ext uri="{9D8B030D-6E8A-4147-A177-3AD203B41FA5}">
                      <a16:colId xmlns:a16="http://schemas.microsoft.com/office/drawing/2014/main" val="2964688704"/>
                    </a:ext>
                  </a:extLst>
                </a:gridCol>
                <a:gridCol w="3495644">
                  <a:extLst>
                    <a:ext uri="{9D8B030D-6E8A-4147-A177-3AD203B41FA5}">
                      <a16:colId xmlns:a16="http://schemas.microsoft.com/office/drawing/2014/main" val="285178393"/>
                    </a:ext>
                  </a:extLst>
                </a:gridCol>
              </a:tblGrid>
              <a:tr h="667171">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Phoneme</a:t>
                      </a:r>
                    </a:p>
                    <a:p>
                      <a:pPr lvl="1" fontAlgn="t">
                        <a:lnSpc>
                          <a:spcPct val="15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A </a:t>
                      </a:r>
                      <a:r>
                        <a:rPr lang="en-GB" sz="1400" dirty="0">
                          <a:effectLst/>
                          <a:latin typeface="Arial" panose="020B0604020202020204" pitchFamily="34" charset="0"/>
                          <a:cs typeface="Arial" panose="020B0604020202020204" pitchFamily="34" charset="0"/>
                        </a:rPr>
                        <a:t>phoneme is the smallest unit of sound in a word.</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Feel/watch how your mouth changes when you say a word, every time your mouth moves/changes shape you are saying a new phoneme, e.g. b-r-</a:t>
                      </a:r>
                      <a:r>
                        <a:rPr lang="en-GB" sz="1400" dirty="0" err="1">
                          <a:effectLst/>
                          <a:latin typeface="Arial" panose="020B0604020202020204" pitchFamily="34" charset="0"/>
                          <a:cs typeface="Arial" panose="020B0604020202020204" pitchFamily="34" charset="0"/>
                        </a:rPr>
                        <a:t>i</a:t>
                      </a:r>
                      <a:r>
                        <a:rPr lang="en-GB" sz="1400" dirty="0">
                          <a:effectLst/>
                          <a:latin typeface="Arial" panose="020B0604020202020204" pitchFamily="34" charset="0"/>
                          <a:cs typeface="Arial" panose="020B0604020202020204" pitchFamily="34" charset="0"/>
                        </a:rPr>
                        <a:t>-</a:t>
                      </a:r>
                      <a:r>
                        <a:rPr lang="en-GB" sz="1400" dirty="0" err="1">
                          <a:effectLst/>
                          <a:latin typeface="Arial" panose="020B0604020202020204" pitchFamily="34" charset="0"/>
                          <a:cs typeface="Arial" panose="020B0604020202020204" pitchFamily="34" charset="0"/>
                        </a:rPr>
                        <a:t>ck</a:t>
                      </a:r>
                      <a:endParaRPr lang="en-GB" sz="1400" dirty="0">
                        <a:effectLst/>
                        <a:latin typeface="Arial" panose="020B0604020202020204" pitchFamily="34" charset="0"/>
                        <a:cs typeface="Arial" panose="020B0604020202020204" pitchFamily="34" charset="0"/>
                      </a:endParaRP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There are 44 phonemes in the English language</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600" b="1" dirty="0" err="1" smtClean="0">
                          <a:effectLst/>
                          <a:latin typeface="Arial" panose="020B0604020202020204" pitchFamily="34" charset="0"/>
                          <a:cs typeface="Arial" panose="020B0604020202020204" pitchFamily="34" charset="0"/>
                        </a:rPr>
                        <a:t>Trigraph</a:t>
                      </a:r>
                      <a:endParaRPr lang="en-GB" sz="1600" b="1" dirty="0" smtClean="0">
                        <a:effectLst/>
                        <a:latin typeface="Arial" panose="020B0604020202020204" pitchFamily="34" charset="0"/>
                        <a:cs typeface="Arial" panose="020B0604020202020204" pitchFamily="34" charset="0"/>
                      </a:endParaRPr>
                    </a:p>
                    <a:p>
                      <a:pPr lvl="1" fontAlgn="t">
                        <a:lnSpc>
                          <a:spcPct val="10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400" dirty="0" smtClean="0">
                          <a:effectLst/>
                          <a:latin typeface="Arial" panose="020B0604020202020204" pitchFamily="34" charset="0"/>
                          <a:cs typeface="Arial" panose="020B0604020202020204" pitchFamily="34" charset="0"/>
                        </a:rPr>
                        <a:t>Three letters, which make 1 phoneme. e.g. l</a:t>
                      </a:r>
                      <a:r>
                        <a:rPr lang="en-GB" sz="1400" b="1" dirty="0" smtClean="0">
                          <a:solidFill>
                            <a:srgbClr val="FF0000"/>
                          </a:solidFill>
                          <a:effectLst/>
                          <a:latin typeface="Arial" panose="020B0604020202020204" pitchFamily="34" charset="0"/>
                          <a:cs typeface="Arial" panose="020B0604020202020204" pitchFamily="34" charset="0"/>
                        </a:rPr>
                        <a:t>igh</a:t>
                      </a:r>
                      <a:r>
                        <a:rPr lang="en-GB" sz="1400" dirty="0" smtClean="0">
                          <a:effectLst/>
                          <a:latin typeface="Arial" panose="020B0604020202020204" pitchFamily="34" charset="0"/>
                          <a:cs typeface="Arial" panose="020B0604020202020204" pitchFamily="34" charset="0"/>
                        </a:rPr>
                        <a:t>t</a:t>
                      </a:r>
                      <a:endParaRPr lang="en-GB" sz="1400" dirty="0" smtClean="0">
                        <a:effectLst/>
                        <a:latin typeface="Arial" panose="020B0604020202020204" pitchFamily="34" charset="0"/>
                        <a:ea typeface="Calibri" panose="020F0502020204030204" pitchFamily="34" charset="0"/>
                        <a:cs typeface="Arial" panose="020B0604020202020204" pitchFamily="34" charset="0"/>
                      </a:endParaRPr>
                    </a:p>
                    <a:p>
                      <a:pPr lvl="1" fontAlgn="t">
                        <a:lnSpc>
                          <a:spcPct val="100000"/>
                        </a:lnSpc>
                        <a:spcAft>
                          <a:spcPts val="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1086810"/>
                  </a:ext>
                </a:extLst>
              </a:tr>
              <a:tr h="910272">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Grapheme</a:t>
                      </a:r>
                    </a:p>
                    <a:p>
                      <a:pPr lvl="1" fontAlgn="t">
                        <a:lnSpc>
                          <a:spcPct val="15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Graphemes </a:t>
                      </a:r>
                      <a:r>
                        <a:rPr lang="en-GB" sz="1400" dirty="0">
                          <a:effectLst/>
                          <a:latin typeface="Arial" panose="020B0604020202020204" pitchFamily="34" charset="0"/>
                          <a:cs typeface="Arial" panose="020B0604020202020204" pitchFamily="34" charset="0"/>
                        </a:rPr>
                        <a:t>represent how a phoneme is spelt. Each grapheme is a unit of sound regardless of how many letters there are.</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e.g. The word b-r-</a:t>
                      </a:r>
                      <a:r>
                        <a:rPr lang="en-GB" sz="1400" dirty="0" err="1">
                          <a:effectLst/>
                          <a:latin typeface="Arial" panose="020B0604020202020204" pitchFamily="34" charset="0"/>
                          <a:cs typeface="Arial" panose="020B0604020202020204" pitchFamily="34" charset="0"/>
                        </a:rPr>
                        <a:t>igh</a:t>
                      </a:r>
                      <a:r>
                        <a:rPr lang="en-GB" sz="1400" dirty="0">
                          <a:effectLst/>
                          <a:latin typeface="Arial" panose="020B0604020202020204" pitchFamily="34" charset="0"/>
                          <a:cs typeface="Arial" panose="020B0604020202020204" pitchFamily="34" charset="0"/>
                        </a:rPr>
                        <a:t>-t is made up of 4 phonemes; the </a:t>
                      </a:r>
                      <a:r>
                        <a:rPr lang="en-GB" sz="1400" dirty="0" err="1">
                          <a:effectLst/>
                          <a:latin typeface="Arial" panose="020B0604020202020204" pitchFamily="34" charset="0"/>
                          <a:cs typeface="Arial" panose="020B0604020202020204" pitchFamily="34" charset="0"/>
                        </a:rPr>
                        <a:t>igh</a:t>
                      </a:r>
                      <a:r>
                        <a:rPr lang="en-GB" sz="1400" dirty="0">
                          <a:effectLst/>
                          <a:latin typeface="Arial" panose="020B0604020202020204" pitchFamily="34" charset="0"/>
                          <a:cs typeface="Arial" panose="020B0604020202020204" pitchFamily="34" charset="0"/>
                        </a:rPr>
                        <a:t> phoneme is represented by 3 letters but only makes one phoneme.</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A grapheme can represent more than one phoneme e.g. C = cat and city</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Oral blending</a:t>
                      </a:r>
                    </a:p>
                    <a:p>
                      <a:pPr lvl="1" fontAlgn="t">
                        <a:lnSpc>
                          <a:spcPct val="10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Hearing a series of spoken phonemes and merging them together to make a spoken word without corresponding to any graphemes     </a:t>
                      </a:r>
                    </a:p>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e.g. teacher says “b-u-s” children say “bus”</a:t>
                      </a:r>
                      <a:endParaRPr lang="en-GB" sz="1400" dirty="0" smtClean="0">
                        <a:effectLst/>
                        <a:latin typeface="Arial" panose="020B0604020202020204" pitchFamily="34" charset="0"/>
                        <a:ea typeface="Calibri" panose="020F0502020204030204" pitchFamily="34" charset="0"/>
                        <a:cs typeface="Arial" panose="020B0604020202020204" pitchFamily="34" charset="0"/>
                      </a:endParaRPr>
                    </a:p>
                    <a:p>
                      <a:pPr lvl="1" fontAlgn="t">
                        <a:lnSpc>
                          <a:spcPct val="100000"/>
                        </a:lnSpc>
                        <a:spcAft>
                          <a:spcPts val="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9120800"/>
                  </a:ext>
                </a:extLst>
              </a:tr>
              <a:tr h="993136">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Diagraph</a:t>
                      </a:r>
                    </a:p>
                    <a:p>
                      <a:pPr lvl="1" fontAlgn="t">
                        <a:lnSpc>
                          <a:spcPct val="15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Two </a:t>
                      </a:r>
                      <a:r>
                        <a:rPr lang="en-GB" sz="1400" dirty="0">
                          <a:effectLst/>
                          <a:latin typeface="Arial" panose="020B0604020202020204" pitchFamily="34" charset="0"/>
                          <a:cs typeface="Arial" panose="020B0604020202020204" pitchFamily="34" charset="0"/>
                        </a:rPr>
                        <a:t>letters, which makes 1 phoneme. e.g. du</a:t>
                      </a:r>
                      <a:r>
                        <a:rPr lang="en-GB" sz="1400" b="1" dirty="0">
                          <a:solidFill>
                            <a:srgbClr val="FF0000"/>
                          </a:solidFill>
                          <a:effectLst/>
                          <a:latin typeface="Arial" panose="020B0604020202020204" pitchFamily="34" charset="0"/>
                          <a:cs typeface="Arial" panose="020B0604020202020204" pitchFamily="34" charset="0"/>
                        </a:rPr>
                        <a:t>ck</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A consonant diagraph contains 2 consonants</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e.g.          </a:t>
                      </a:r>
                      <a:r>
                        <a:rPr lang="en-GB" sz="1400" dirty="0" err="1">
                          <a:effectLst/>
                          <a:latin typeface="Arial" panose="020B0604020202020204" pitchFamily="34" charset="0"/>
                          <a:cs typeface="Arial" panose="020B0604020202020204" pitchFamily="34" charset="0"/>
                        </a:rPr>
                        <a:t>sh</a:t>
                      </a:r>
                      <a:r>
                        <a:rPr lang="en-GB" sz="1400" dirty="0">
                          <a:effectLst/>
                          <a:latin typeface="Arial" panose="020B0604020202020204" pitchFamily="34" charset="0"/>
                          <a:cs typeface="Arial" panose="020B0604020202020204" pitchFamily="34" charset="0"/>
                        </a:rPr>
                        <a:t>             </a:t>
                      </a:r>
                      <a:r>
                        <a:rPr lang="en-GB" sz="1400" dirty="0" err="1">
                          <a:effectLst/>
                          <a:latin typeface="Arial" panose="020B0604020202020204" pitchFamily="34" charset="0"/>
                          <a:cs typeface="Arial" panose="020B0604020202020204" pitchFamily="34" charset="0"/>
                        </a:rPr>
                        <a:t>ck</a:t>
                      </a:r>
                      <a:r>
                        <a:rPr lang="en-GB" sz="1400" dirty="0">
                          <a:effectLst/>
                          <a:latin typeface="Arial" panose="020B0604020202020204" pitchFamily="34" charset="0"/>
                          <a:cs typeface="Arial" panose="020B0604020202020204" pitchFamily="34" charset="0"/>
                        </a:rPr>
                        <a:t>             </a:t>
                      </a:r>
                      <a:r>
                        <a:rPr lang="en-GB" sz="1400" dirty="0" err="1">
                          <a:effectLst/>
                          <a:latin typeface="Arial" panose="020B0604020202020204" pitchFamily="34" charset="0"/>
                          <a:cs typeface="Arial" panose="020B0604020202020204" pitchFamily="34" charset="0"/>
                        </a:rPr>
                        <a:t>th</a:t>
                      </a:r>
                      <a:r>
                        <a:rPr lang="en-GB" sz="1400" dirty="0">
                          <a:effectLst/>
                          <a:latin typeface="Arial" panose="020B0604020202020204" pitchFamily="34" charset="0"/>
                          <a:cs typeface="Arial" panose="020B0604020202020204" pitchFamily="34" charset="0"/>
                        </a:rPr>
                        <a:t>             </a:t>
                      </a:r>
                      <a:r>
                        <a:rPr lang="en-GB" sz="1400" dirty="0" err="1">
                          <a:effectLst/>
                          <a:latin typeface="Arial" panose="020B0604020202020204" pitchFamily="34" charset="0"/>
                          <a:cs typeface="Arial" panose="020B0604020202020204" pitchFamily="34" charset="0"/>
                        </a:rPr>
                        <a:t>ll</a:t>
                      </a:r>
                      <a:endParaRPr lang="en-GB" sz="1400" dirty="0">
                        <a:effectLst/>
                        <a:latin typeface="Arial" panose="020B0604020202020204" pitchFamily="34" charset="0"/>
                        <a:cs typeface="Arial" panose="020B0604020202020204" pitchFamily="34" charset="0"/>
                      </a:endParaRP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A vowel diagraph contains at least one vowel</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e.g.          </a:t>
                      </a:r>
                      <a:r>
                        <a:rPr lang="en-GB" sz="1400" dirty="0" err="1">
                          <a:effectLst/>
                          <a:latin typeface="Arial" panose="020B0604020202020204" pitchFamily="34" charset="0"/>
                          <a:cs typeface="Arial" panose="020B0604020202020204" pitchFamily="34" charset="0"/>
                        </a:rPr>
                        <a:t>ai</a:t>
                      </a:r>
                      <a:r>
                        <a:rPr lang="en-GB" sz="1400" dirty="0">
                          <a:effectLst/>
                          <a:latin typeface="Arial" panose="020B0604020202020204" pitchFamily="34" charset="0"/>
                          <a:cs typeface="Arial" panose="020B0604020202020204" pitchFamily="34" charset="0"/>
                        </a:rPr>
                        <a:t>              </a:t>
                      </a:r>
                      <a:r>
                        <a:rPr lang="en-GB" sz="1400" dirty="0" err="1">
                          <a:effectLst/>
                          <a:latin typeface="Arial" panose="020B0604020202020204" pitchFamily="34" charset="0"/>
                          <a:cs typeface="Arial" panose="020B0604020202020204" pitchFamily="34" charset="0"/>
                        </a:rPr>
                        <a:t>ee</a:t>
                      </a:r>
                      <a:r>
                        <a:rPr lang="en-GB" sz="1400" dirty="0">
                          <a:effectLst/>
                          <a:latin typeface="Arial" panose="020B0604020202020204" pitchFamily="34" charset="0"/>
                          <a:cs typeface="Arial" panose="020B0604020202020204" pitchFamily="34" charset="0"/>
                        </a:rPr>
                        <a:t>            </a:t>
                      </a:r>
                      <a:r>
                        <a:rPr lang="en-GB" sz="1400" dirty="0" err="1">
                          <a:effectLst/>
                          <a:latin typeface="Arial" panose="020B0604020202020204" pitchFamily="34" charset="0"/>
                          <a:cs typeface="Arial" panose="020B0604020202020204" pitchFamily="34" charset="0"/>
                        </a:rPr>
                        <a:t>ar</a:t>
                      </a:r>
                      <a:r>
                        <a:rPr lang="en-GB" sz="1400" dirty="0">
                          <a:effectLst/>
                          <a:latin typeface="Arial" panose="020B0604020202020204" pitchFamily="34" charset="0"/>
                          <a:cs typeface="Arial" panose="020B0604020202020204" pitchFamily="34" charset="0"/>
                        </a:rPr>
                        <a:t>              oy</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Blending </a:t>
                      </a:r>
                    </a:p>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(links to reading)</a:t>
                      </a:r>
                    </a:p>
                    <a:p>
                      <a:pPr lvl="1" fontAlgn="t">
                        <a:lnSpc>
                          <a:spcPct val="10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Recognising the letter sounds in a written word and merging them together in the order they are written to pronounce the word.</a:t>
                      </a:r>
                    </a:p>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e.g. c-u-p = cup</a:t>
                      </a:r>
                      <a:endParaRPr lang="en-GB" sz="1400" dirty="0" smtClean="0">
                        <a:effectLst/>
                        <a:latin typeface="Arial" panose="020B0604020202020204" pitchFamily="34" charset="0"/>
                        <a:ea typeface="Calibri" panose="020F0502020204030204" pitchFamily="34" charset="0"/>
                        <a:cs typeface="Arial" panose="020B0604020202020204" pitchFamily="34" charset="0"/>
                      </a:endParaRPr>
                    </a:p>
                    <a:p>
                      <a:pPr lvl="1" fontAlgn="t">
                        <a:lnSpc>
                          <a:spcPct val="100000"/>
                        </a:lnSpc>
                        <a:spcAft>
                          <a:spcPts val="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608576"/>
                  </a:ext>
                </a:extLst>
              </a:tr>
              <a:tr h="504188">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Split Diagraph</a:t>
                      </a:r>
                    </a:p>
                    <a:p>
                      <a:pPr lvl="1" fontAlgn="t">
                        <a:lnSpc>
                          <a:spcPct val="15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1" fontAlgn="t">
                        <a:lnSpc>
                          <a:spcPct val="100000"/>
                        </a:lnSpc>
                        <a:spcAft>
                          <a:spcPts val="0"/>
                        </a:spcAft>
                      </a:pPr>
                      <a:r>
                        <a:rPr lang="en-GB" sz="1400" dirty="0" smtClean="0">
                          <a:effectLst/>
                          <a:latin typeface="Arial" panose="020B0604020202020204" pitchFamily="34" charset="0"/>
                          <a:cs typeface="Arial" panose="020B0604020202020204" pitchFamily="34" charset="0"/>
                        </a:rPr>
                        <a:t>A </a:t>
                      </a:r>
                      <a:r>
                        <a:rPr lang="en-GB" sz="1400" dirty="0">
                          <a:effectLst/>
                          <a:latin typeface="Arial" panose="020B0604020202020204" pitchFamily="34" charset="0"/>
                          <a:cs typeface="Arial" panose="020B0604020202020204" pitchFamily="34" charset="0"/>
                        </a:rPr>
                        <a:t>diagraph in which the two letters are not adjacent</a:t>
                      </a:r>
                    </a:p>
                    <a:p>
                      <a:pPr lvl="1" fontAlgn="t">
                        <a:lnSpc>
                          <a:spcPct val="100000"/>
                        </a:lnSpc>
                        <a:spcAft>
                          <a:spcPts val="0"/>
                        </a:spcAft>
                      </a:pPr>
                      <a:r>
                        <a:rPr lang="en-GB" sz="1400" dirty="0">
                          <a:effectLst/>
                          <a:latin typeface="Arial" panose="020B0604020202020204" pitchFamily="34" charset="0"/>
                          <a:cs typeface="Arial" panose="020B0604020202020204" pitchFamily="34" charset="0"/>
                        </a:rPr>
                        <a:t> e.g. make - a-e is a unit of sound (diagraph)- it is being ‘split’ by the constant k.</a:t>
                      </a: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Segmenting </a:t>
                      </a:r>
                    </a:p>
                    <a:p>
                      <a:pPr marL="457200" marR="0" lvl="1" indent="0" algn="l" defTabSz="914400" rtl="0" eaLnBrk="1" fontAlgn="t" latinLnBrk="0" hangingPunct="1">
                        <a:lnSpc>
                          <a:spcPct val="150000"/>
                        </a:lnSpc>
                        <a:spcBef>
                          <a:spcPts val="0"/>
                        </a:spcBef>
                        <a:spcAft>
                          <a:spcPts val="0"/>
                        </a:spcAft>
                        <a:buClrTx/>
                        <a:buSzTx/>
                        <a:buFontTx/>
                        <a:buNone/>
                        <a:tabLst/>
                        <a:defRPr/>
                      </a:pPr>
                      <a:r>
                        <a:rPr lang="en-GB" sz="1600" b="1" dirty="0" smtClean="0">
                          <a:effectLst/>
                          <a:latin typeface="Arial" panose="020B0604020202020204" pitchFamily="34" charset="0"/>
                          <a:cs typeface="Arial" panose="020B0604020202020204" pitchFamily="34" charset="0"/>
                        </a:rPr>
                        <a:t>(links to writing)</a:t>
                      </a:r>
                    </a:p>
                    <a:p>
                      <a:pPr lvl="1" fontAlgn="t">
                        <a:lnSpc>
                          <a:spcPct val="100000"/>
                        </a:lnSpc>
                        <a:spcAft>
                          <a:spcPts val="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marR="0" lvl="1" indent="0" algn="l" defTabSz="914400" rtl="0" eaLnBrk="1" fontAlgn="t" latinLnBrk="0" hangingPunct="1">
                        <a:lnSpc>
                          <a:spcPct val="100000"/>
                        </a:lnSpc>
                        <a:spcBef>
                          <a:spcPts val="0"/>
                        </a:spcBef>
                        <a:spcAft>
                          <a:spcPts val="0"/>
                        </a:spcAft>
                        <a:buClrTx/>
                        <a:buSzTx/>
                        <a:buFontTx/>
                        <a:buNone/>
                        <a:tabLst/>
                        <a:defRPr/>
                      </a:pPr>
                      <a:r>
                        <a:rPr lang="en-GB" sz="1400" dirty="0" smtClean="0">
                          <a:effectLst/>
                          <a:latin typeface="Arial" panose="020B0604020202020204" pitchFamily="34" charset="0"/>
                          <a:cs typeface="Arial" panose="020B0604020202020204" pitchFamily="34" charset="0"/>
                        </a:rPr>
                        <a:t>Identifying the individual phonemes in a spoken word and writing them down to form a word.</a:t>
                      </a:r>
                      <a:endParaRPr lang="en-GB" sz="1400" dirty="0" smtClean="0">
                        <a:effectLst/>
                        <a:latin typeface="Arial" panose="020B0604020202020204" pitchFamily="34" charset="0"/>
                        <a:ea typeface="Calibri" panose="020F0502020204030204" pitchFamily="34" charset="0"/>
                        <a:cs typeface="Arial" panose="020B0604020202020204" pitchFamily="34" charset="0"/>
                      </a:endParaRPr>
                    </a:p>
                    <a:p>
                      <a:pPr lvl="1" fontAlgn="t">
                        <a:lnSpc>
                          <a:spcPct val="100000"/>
                        </a:lnSpc>
                        <a:spcAft>
                          <a:spcPts val="0"/>
                        </a:spcAft>
                      </a:pPr>
                      <a:endParaRPr lang="en-GB" sz="1400" dirty="0">
                        <a:effectLst/>
                        <a:latin typeface="Arial" panose="020B0604020202020204" pitchFamily="34" charset="0"/>
                        <a:ea typeface="Calibri" panose="020F0502020204030204" pitchFamily="34" charset="0"/>
                        <a:cs typeface="Arial" panose="020B0604020202020204" pitchFamily="34" charset="0"/>
                      </a:endParaRPr>
                    </a:p>
                  </a:txBody>
                  <a:tcPr marL="7624" marR="7624" marT="7624" marB="76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6717119"/>
                  </a:ext>
                </a:extLst>
              </a:tr>
            </a:tbl>
          </a:graphicData>
        </a:graphic>
      </p:graphicFrame>
      <p:sp>
        <p:nvSpPr>
          <p:cNvPr id="3" name="Rectangle 1"/>
          <p:cNvSpPr>
            <a:spLocks noChangeArrowheads="1"/>
          </p:cNvSpPr>
          <p:nvPr/>
        </p:nvSpPr>
        <p:spPr bwMode="auto">
          <a:xfrm>
            <a:off x="165370" y="409442"/>
            <a:ext cx="755488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400" b="1" i="0" u="none" strike="noStrike" cap="none" normalizeH="0" baseline="0" dirty="0" smtClean="0">
                <a:ln>
                  <a:noFill/>
                </a:ln>
                <a:solidFill>
                  <a:srgbClr val="0D0D0D"/>
                </a:solidFill>
                <a:effectLst/>
                <a:latin typeface="Arial" panose="020B0604020202020204" pitchFamily="34" charset="0"/>
                <a:ea typeface="Times New Roman" panose="02020603050405020304" pitchFamily="18" charset="0"/>
                <a:cs typeface="Arial" panose="020B0604020202020204" pitchFamily="34" charset="0"/>
              </a:rPr>
              <a:t>Phonics terminology your child will use at school.</a:t>
            </a:r>
            <a:endParaRPr kumimoji="0" lang="en-GB" alt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7627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8835" y="261930"/>
            <a:ext cx="11177081" cy="6206827"/>
          </a:xfrm>
          <a:prstGeom prst="rect">
            <a:avLst/>
          </a:prstGeom>
        </p:spPr>
        <p:txBody>
          <a:bodyPr wrap="square">
            <a:spAutoFit/>
          </a:bodyPr>
          <a:lstStyle/>
          <a:p>
            <a:pPr fontAlgn="t">
              <a:lnSpc>
                <a:spcPct val="150000"/>
              </a:lnSpc>
              <a:spcAft>
                <a:spcPts val="0"/>
              </a:spcAft>
            </a:pPr>
            <a:r>
              <a:rPr lang="en-GB" sz="2000" b="1" dirty="0" smtClean="0">
                <a:solidFill>
                  <a:srgbClr val="0D0D0D"/>
                </a:solidFill>
                <a:effectLst/>
                <a:latin typeface="Arial" panose="020B0604020202020204" pitchFamily="34" charset="0"/>
                <a:ea typeface="Times New Roman" panose="02020603050405020304" pitchFamily="18" charset="0"/>
                <a:cs typeface="Times New Roman" panose="02020603050405020304" pitchFamily="18" charset="0"/>
              </a:rPr>
              <a:t>Phonics Screening Check</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a:solidFill>
                  <a:srgbClr val="0D0D0D"/>
                </a:solidFill>
                <a:latin typeface="Arial" panose="020B0604020202020204" pitchFamily="34" charset="0"/>
                <a:ea typeface="Times New Roman" panose="02020603050405020304" pitchFamily="18" charset="0"/>
                <a:cs typeface="Times New Roman" panose="02020603050405020304" pitchFamily="18" charset="0"/>
              </a:rPr>
              <a:t>In </a:t>
            </a:r>
            <a:r>
              <a:rPr lang="en-GB" smtClean="0">
                <a:solidFill>
                  <a:srgbClr val="0D0D0D"/>
                </a:solidFill>
                <a:latin typeface="Arial" panose="020B0604020202020204" pitchFamily="34" charset="0"/>
                <a:ea typeface="Times New Roman" panose="02020603050405020304" pitchFamily="18" charset="0"/>
                <a:cs typeface="Times New Roman" panose="02020603050405020304" pitchFamily="18" charset="0"/>
              </a:rPr>
              <a:t>Year </a:t>
            </a: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1, children will sit a national Phonics Screening where the children have to read 20 real words and 20 ‘alien’ (pseudo) words. This is conducted in a very child-friendly way by the class teachers. At every parents evening you will be informed of your child’s progress in Phonics and at the end of Year 1 the school report will inform you if they have passed or not. If your child does not pass in Year 1 they will be given additional support throughout Year 2 to enable them to pass next year. We hold a parents workshop on the Phonics Screening check during spring term where you will gain further information on this.</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800"/>
              </a:spcAft>
            </a:pPr>
            <a:r>
              <a:rPr lang="en-GB" dirty="0">
                <a:solidFill>
                  <a:srgbClr val="0D0D0D"/>
                </a:solidFill>
                <a:latin typeface="Arial" panose="020B0604020202020204" pitchFamily="34" charset="0"/>
                <a:ea typeface="Times New Roman" panose="02020603050405020304" pitchFamily="18" charset="0"/>
                <a:cs typeface="Times New Roman" panose="02020603050405020304" pitchFamily="18" charset="0"/>
              </a:rPr>
              <a:t>Click on links provided below to access past Phonics screening check papers.</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50000"/>
              </a:lnSpc>
              <a:spcAft>
                <a:spcPts val="0"/>
              </a:spcAft>
              <a:buSzPts val="1000"/>
              <a:buFont typeface="Symbol" panose="05050102010706020507" pitchFamily="18" charset="2"/>
              <a:buChar char=""/>
              <a:tabLst>
                <a:tab pos="457200" algn="l"/>
              </a:tabLst>
            </a:pPr>
            <a:r>
              <a:rPr lang="en-GB" u="sng" dirty="0">
                <a:solidFill>
                  <a:srgbClr val="2D3AA8"/>
                </a:solidFill>
                <a:latin typeface="Arial" panose="020B0604020202020204" pitchFamily="34" charset="0"/>
                <a:ea typeface="Times New Roman" panose="02020603050405020304" pitchFamily="18" charset="0"/>
                <a:cs typeface="Times New Roman" panose="02020603050405020304" pitchFamily="18" charset="0"/>
                <a:hlinkClick r:id="rId2"/>
              </a:rPr>
              <a:t>Phonics screening check: 2019</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50000"/>
              </a:lnSpc>
              <a:spcAft>
                <a:spcPts val="0"/>
              </a:spcAft>
              <a:buSzPts val="1000"/>
              <a:buFont typeface="Symbol" panose="05050102010706020507" pitchFamily="18" charset="2"/>
              <a:buChar char=""/>
              <a:tabLst>
                <a:tab pos="457200" algn="l"/>
              </a:tabLst>
            </a:pPr>
            <a:r>
              <a:rPr lang="en-GB" u="sng" dirty="0">
                <a:solidFill>
                  <a:srgbClr val="2D3AA8"/>
                </a:solidFill>
                <a:latin typeface="Arial" panose="020B0604020202020204" pitchFamily="34" charset="0"/>
                <a:ea typeface="Times New Roman" panose="02020603050405020304" pitchFamily="18" charset="0"/>
                <a:cs typeface="Times New Roman" panose="02020603050405020304" pitchFamily="18" charset="0"/>
                <a:hlinkClick r:id="rId3"/>
              </a:rPr>
              <a:t>Phonics screening check: 2018</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50000"/>
              </a:lnSpc>
              <a:spcAft>
                <a:spcPts val="800"/>
              </a:spcAft>
              <a:buSzPts val="1000"/>
              <a:buFont typeface="Symbol" panose="05050102010706020507" pitchFamily="18" charset="2"/>
              <a:buChar char=""/>
              <a:tabLst>
                <a:tab pos="457200" algn="l"/>
              </a:tabLst>
            </a:pPr>
            <a:r>
              <a:rPr lang="en-GB" u="sng" dirty="0">
                <a:solidFill>
                  <a:srgbClr val="2D3AA8"/>
                </a:solidFill>
                <a:latin typeface="Arial" panose="020B0604020202020204" pitchFamily="34" charset="0"/>
                <a:ea typeface="Times New Roman" panose="02020603050405020304" pitchFamily="18" charset="0"/>
                <a:cs typeface="Times New Roman" panose="02020603050405020304" pitchFamily="18" charset="0"/>
                <a:hlinkClick r:id="rId4"/>
              </a:rPr>
              <a:t>Phonics screening check: 2017</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sz="2800" b="1" dirty="0" smtClean="0">
                <a:solidFill>
                  <a:srgbClr val="2C29BB"/>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50000"/>
              </a:lnSpc>
              <a:spcAft>
                <a:spcPts val="0"/>
              </a:spcAft>
            </a:pPr>
            <a:r>
              <a:rPr lang="en-GB" sz="2800" b="1" dirty="0" smtClean="0">
                <a:solidFill>
                  <a:srgbClr val="2C29BB"/>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146" name="Picture 2" descr="Phonics Screening Check - PhonicsBloom.c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67669" y="3073941"/>
            <a:ext cx="20193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83963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83</TotalTime>
  <Words>1033</Words>
  <Application>Microsoft Office PowerPoint</Application>
  <PresentationFormat>Widescreen</PresentationFormat>
  <Paragraphs>88</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Arial Black</vt:lpstr>
      <vt:lpstr>Calibri</vt:lpstr>
      <vt:lpstr>Calibri Light</vt:lpstr>
      <vt:lpstr>Sassoon Infant Std</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Rashida  Aswat</dc:creator>
  <cp:lastModifiedBy>Rashida  Aswat</cp:lastModifiedBy>
  <cp:revision>12</cp:revision>
  <dcterms:created xsi:type="dcterms:W3CDTF">2021-09-11T16:19:22Z</dcterms:created>
  <dcterms:modified xsi:type="dcterms:W3CDTF">2021-09-14T12:45:47Z</dcterms:modified>
</cp:coreProperties>
</file>